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7.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8.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19.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20.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21.xml" ContentType="application/vnd.openxmlformats-officedocument.presentationml.notesSlide+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notesSlides/notesSlide22.xml" ContentType="application/vnd.openxmlformats-officedocument.presentationml.notesSlide+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23.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50"/>
  </p:notesMasterIdLst>
  <p:handoutMasterIdLst>
    <p:handoutMasterId r:id="rId51"/>
  </p:handoutMasterIdLst>
  <p:sldIdLst>
    <p:sldId id="257" r:id="rId5"/>
    <p:sldId id="389" r:id="rId6"/>
    <p:sldId id="392" r:id="rId7"/>
    <p:sldId id="416" r:id="rId8"/>
    <p:sldId id="287" r:id="rId9"/>
    <p:sldId id="393" r:id="rId10"/>
    <p:sldId id="291" r:id="rId11"/>
    <p:sldId id="398" r:id="rId12"/>
    <p:sldId id="399" r:id="rId13"/>
    <p:sldId id="317" r:id="rId14"/>
    <p:sldId id="395" r:id="rId15"/>
    <p:sldId id="424" r:id="rId16"/>
    <p:sldId id="397" r:id="rId17"/>
    <p:sldId id="423" r:id="rId18"/>
    <p:sldId id="401" r:id="rId19"/>
    <p:sldId id="402" r:id="rId20"/>
    <p:sldId id="418"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7" r:id="rId34"/>
    <p:sldId id="415" r:id="rId35"/>
    <p:sldId id="419" r:id="rId36"/>
    <p:sldId id="420" r:id="rId37"/>
    <p:sldId id="422" r:id="rId38"/>
    <p:sldId id="427" r:id="rId39"/>
    <p:sldId id="421" r:id="rId40"/>
    <p:sldId id="428" r:id="rId41"/>
    <p:sldId id="429" r:id="rId42"/>
    <p:sldId id="430" r:id="rId43"/>
    <p:sldId id="431" r:id="rId44"/>
    <p:sldId id="293" r:id="rId45"/>
    <p:sldId id="305" r:id="rId46"/>
    <p:sldId id="425" r:id="rId47"/>
    <p:sldId id="426" r:id="rId48"/>
    <p:sldId id="39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90" autoAdjust="0"/>
    <p:restoredTop sz="86467" autoAdjust="0"/>
  </p:normalViewPr>
  <p:slideViewPr>
    <p:cSldViewPr snapToGrid="0">
      <p:cViewPr varScale="1">
        <p:scale>
          <a:sx n="63" d="100"/>
          <a:sy n="63" d="100"/>
        </p:scale>
        <p:origin x="52" y="5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396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4/23/2022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22:23:07.0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246 54,'47'-10,"0"3,54-3,-55 6,185-15,342 16,42 83,-495-49,-82-20,0-1,78 10,7-11,196 7,-167-15,156-3,-250-4,0-3,103-29,54-8,1 23,-119 11,62-3,-76 15,132-9,-49-4,207 9,-196 6,275-2,-450 0,6 0,-1 0,1 0,-1 1,13 2,-20-3,0 0,0 0,0 0,0 0,1 0,-1 0,0 0,0 0,0 0,0 1,0-1,0 0,1 0,-1 0,0 0,0 0,0 0,0 0,0 0,0 0,0 0,0 0,0 0,1 0,-1 0,0 1,0-1,0 0,0 0,0 0,0 0,0 0,0 0,0 0,0 1,0-1,0 0,0 0,0 0,0 0,0 0,0 0,0 0,0 1,0-1,0 0,0 0,0 0,0 0,0 0,0 0,0 0,0 1,0-1,0 0,0 0,-1 0,1 0,0 0,0 0,0 0,0 0,0 0,0 1,-13 4,-18 4,-236 47,195-46,0-3,-102-3,-33 1,-265 47,-67 6,-196-49,500-11,180 2,-510 18,543-15,-383 26,332-26,-111 19,60-5,5-8,-134-9,104-3,22 2,-146 3,163 9,61-6,-54 1,87-7,-1 0,1-1,0 0,0-1,0-1,0-1,-20-8,33 12,0-1,0 1,1-1,-1 0,0 0,-4-4,7 6,0-1,0 1,-1 0,1 0,0 0,0-1,0 1,0 0,-1 0,1-1,0 1,0 0,0-1,0 1,0 0,0 0,0-1,0 1,0 0,0-1,0 1,0 0,0 0,0-1,0 1,0 0,0-1,0 1,1-1,-1 1,1-1,0 1,0-1,-1 1,1-1,0 1,0 0,0-1,0 1,0 0,0 0,0 0,0-1,-1 1,2 0,17 1,-1 0,1 0,-1 2,0 1,19 5,13 3,-39-10,48 9,113 8,45-17,389-46,-236 9,-134 13,138-4,-374 26,361-9,575-7,-635 17,-232-1,0 3,0 3,0 3,-1 3,93 28,-120-24,74 40,-77-36,0-1,55 18,-35-20,2-3,98 10,-129-21,1-1,-1 1,39 11,-66-14,-1 0,0 1,1-1,-1 0,0 1,1 0,-1-1,0 1,0 0,1-1,-1 1,0 0,0 0,0 0,0 0,0 0,0 0,0 1,0-1,-1 0,1 0,0 1,-1-1,1 0,-1 1,1-1,-1 0,0 1,0-1,1 1,-1-1,0 0,0 1,0-1,-1 1,1-1,0 1,0-1,-1 0,1 1,-1-1,0 2,-2 2,1 0,-1 0,0 0,-1 0,1 0,-1-1,0 0,0 0,-8 6,-1-1,-1 0,0-1,-1-1,0 0,0-1,0-1,-1-1,-20 4,-18 1,-62 0,20-2,-333 44,273-40,-20 3,112-7,0-3,-1-2,1-3,-82-12,108 4,2-2,0-1,-55-26,32 12,-17-4,-97-25,129 45,0 1,0 2,-85-1,-458 10,401 10,39-1,-190 12,-130 8,283-13,173-18,6 0,0 0,-1 1,1-1,-1 1,1 0,0 0,0 1,0 0,-9 4,14-6,-1 0,1 1,-1-1,1 0,-1 1,1-1,-1 0,1 1,0-1,-1 1,1-1,0 1,-1-1,1 1,0-1,0 1,0-1,-1 1,1-1,0 1,0-1,0 1,0-1,0 1,0-1,0 1,0 0,0-1,0 1,0-1,0 1,0-1,1 1,-1-1,0 1,0-1,1 1,-1 0,20 16,3-3,0-1,1-2,30 11,81 22,-127-42,164 47,206 32,-117-61,1-22,-105 0,1086 1,-696 1,-544 0,3 0,-1 0,0 0,0 0,1 0,-1 1,0 0,0 0,0 1,8 3,-13-5,1 0,-1 0,1 1,-1-1,1 0,-1 0,1 1,-1-1,1 1,-1-1,0 0,1 1,-1-1,0 1,1-1,-1 1,0-1,0 1,1-1,-1 1,0 0,0-1,0 1,0-1,0 1,0-1,0 1,0 0,0-1,0 1,0-1,0 1,0-1,-1 2,0 0,0-1,0 1,0-1,0 1,0-1,-1 0,1 1,-1-1,1 0,-3 2,-7 3,-1 0,0 0,0-1,0 0,-1-1,0 0,-18 2,-98 7,108-11,-810 20,534-44,131 9,-673-29,349 21,-103-44,526 50,65 15,0-1,0 1,0-1,0 0,1 1,-1-1,0 0,0-1,0 1,1 0,-3-2,4 2,0 1,0 0,0 0,0 0,-1-1,1 1,0 0,0 0,0 0,0-1,0 1,0 0,0 0,0-1,0 1,0 0,0 0,0 0,0-1,1 1,-1 0,0 0,0-1,0 1,0 0,0 0,0 0,0 0,1-1,-1 1,0 0,0 0,0 0,15-7,17 0,0 2,1 1,0 2,34 2,-18-1,765-1,-384 5,-58 12,-208-7,-108-7,1 2,76 15,16 7,-124-23,1-1,0-1,47-7,60-13,216-2,-305 21,-1-1,1-2,73-18,-93 14,-24 8,0 0,0 0,0 0,-1 0,1 0,0 0,0 0,0 0,0 0,0 0,-1 0,1 0,0 0,0 0,0 0,0-1,0 1,0 0,0 0,-1 0,1 0,0 0,0 0,0 0,0 0,0-1,0 1,0 0,0 0,0 0,0 0,0 0,0 0,0-1,0 1,0 0,-1 0,1 0,0 0,1 0,-1-1,0 1,0 0,0 0,0 0,0 0,0 0,0 0,0-1,0 1,0 0,0 0,0 0,0 0,0 0,0 0,1 0,-1-1,0 1,0 0,0 0,0 0,0 0,0 0,0 0,1 0,-1 0,0 0,-8-2,0 0,1 1,-1 0,0 0,-14 1,2 0,-464-24,468 24,0-2,1 0,-1-1,-20-6,31 7,1 1,0-1,-1 0,1 0,0-1,0 1,0-1,1 0,-1 0,1 0,-1-1,1 1,0-1,0 0,1 0,-1 0,1 0,-4-8,3 1,0 0,1 0,0 0,0 0,1-1,1 1,0 0,1 0,0-1,0 1,1 0,1 0,0 0,0 0,1 1,1-1,0 1,0 0,1 1,0-1,0 1,13-13,9-6,1 2,2 1,0 1,2 2,46-25,0 8,112-40,-73 39,2 5,2 5,218-23,-3 48,-183 8,-135-3,0 1,0 1,-1 1,1 1,35 11,-23-6,1-2,55 6,-1-1,-69-9,-1 0,0 0,0 1,-1 0,21 10,-33-13,-1 0,1 0,-1 0,0 0,1 1,-1-1,0 1,0 0,0-1,0 1,-1 0,1 0,0 0,-1 0,0 1,1-1,-1 0,0 1,0-1,0 0,0 1,-1-1,1 1,0 0,-1-1,0 1,0-1,0 1,0 0,0-1,0 1,-1-1,1 1,-2 3,-1 0,1-1,-1 1,0-1,-1 1,1-1,-1 0,0 0,-1-1,1 1,-1-1,0 0,0 0,-6 3,-12 7,-43 20,50-27,-508 187,346-135,119-38,-210 65,206-69,0-3,-86 7,40-11,-184 9,253-19,-11 0,-80-8,113 5,1 0,-1-2,1 0,0 0,0-2,1 0,0-1,-21-14,9 4,1-1,1-2,1-1,0-1,-26-32,47 50,1 1,0-1,0 1,0-1,1 0,0 0,0 0,0 0,1-1,-1 1,1-1,0 1,1 0,-1-9,2 8,0-1,1 0,0 0,0 1,0-1,1 1,0 0,0 0,0 0,9-11,-3 5,0 0,1 0,1 1,0 0,0 1,1 0,1 1,-1 1,1 0,1 0,0 2,0-1,0 2,0 0,1 0,0 2,0 0,27-2,590-17,-595 24,-1 3,0 1,0 1,0 3,34 12,83 21,-122-35,-1 1,0 1,30 15,-14-5,-44-19,6 2,0 0,0 1,0 0,-1 0,12 9,-18-12,0 0,0 0,0 0,0 0,1 1,-2-1,1 0,0 1,0-1,0 1,-1-1,1 1,-1-1,1 1,-1-1,1 1,-1 0,0-1,0 1,0-1,0 1,0 0,0-1,0 1,-1 0,1-1,-1 1,1-1,-1 1,0-1,1 1,-1-1,0 1,0-1,0 0,-1 2,-3 4,0-1,-1 0,0 0,0-1,0 1,0-1,-1-1,0 1,-8 3,1-2,1 0,-1-1,1-1,-24 4,-5-2,-1-3,-64-2,74-2,1 0,0 1,-52 6,-13 11,-172 7,5-10,-121-3,268-12,117 1,-11 0,-1-1,1 0,-16-3,24 4,1-1,0 0,-1 0,1 0,0 0,0 0,-1 0,1 0,0-1,-2-1,4 2,-1 0,0 1,1-1,-1 0,0 0,1 0,-1 0,1 0,0 0,-1 0,1 0,0 0,0 0,-1 0,1-1,0 1,0 0,0 0,0 0,0 0,1 0,-1 0,1-2,1-2,1 1,0-1,0 0,1 1,-1-1,1 1,0 0,0 0,0 1,1-1,-1 1,8-4,5-5,5-4,0 1,1 2,1 0,40-15,104-27,-134 46,55-16,1 4,1 5,0 3,1 4,137 5,-107 6,149 11,-236-8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8.0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1533 1,'-10'561,"0"-405,-47 243,31-295,-78 195,-98 187,-327 507,260-532,33 13,174-309,55-140,0 2,2-1,1 1,0 35,4-38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4:09.81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0,'444'0,"-415"2,-1 1,1 1,42 13,-41-10,0 0,0-2,32 1,401-6,-199-2,-259 2,0 0,0 0,0 1,0-1,0 1,0 0,6 3,-10-4,0 0,-1 1,1-1,-1 0,1 1,0-1,-1 1,1-1,-1 1,1-1,-1 1,1 0,-1-1,0 1,1-1,-1 1,0 0,1 0,-1-1,0 2,0 0,0 0,0-1,0 1,0 0,-1-1,1 1,0-1,-1 1,0 0,1-1,-1 1,0-1,-1 2,-19 28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1.73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1411 297,'4'5,"1"0,-1 0,1-1,0 0,0 0,0 0,1-1,-1 0,1 0,11 4,-2 0,27 11,1-2,1-2,57 11,134 5,-168-28,-52-6,-15 4,0 0,0 0,0 0,0 0,0-1,0 1,0 0,0 0,0 0,0 0,0-1,0 1,0 0,0 0,0 0,0 0,0 0,0-1,0 1,0 0,0 0,0 0,0 0,-1 0,1 0,0-1,0 1,0 0,0 0,0 0,0 0,0 0,-1 0,1 0,0 0,0 0,0 0,0 0,-1 0,1-1,0 1,-27-9,-422-131,347 106,-78-32,179 65,0 1,0 0,0-1,0 1,1 0,-1-1,0 1,0-1,0 1,1-1,-1 0,0 1,1-1,-1 0,0 1,0-2,1 1,0 1,0 0,0-1,0 1,0 0,0-1,0 1,0 0,0-1,0 1,1-1,-1 1,0 0,0-1,0 1,0 0,1 0,-1-1,0 1,0 0,1-1,-1 1,0 0,0 0,1 0,-1-1,1 1,3-2,0 0,0 0,0 0,0 1,7-2,37-6,0 3,88-1,0 0,104-6,-183 13,0 3,68 13,-117-14,322 47,62-44,-219-7,141-12,-28-12,-258 25,29-4,-55 5,1 0,-1-1,1 1,0-1,-1 0,1 0,-1 0,0 0,1 0,-1 0,0 0,0-1,0 0,0 1,3-3,-5 3,1 0,-1 0,0 0,1 0,-1-1,0 1,0 0,1 0,-1 0,0 0,0-1,0 1,-1 0,1 0,0 0,0 0,-1 0,1-1,0 1,-1 0,1 0,-1 0,1 0,-1 0,0 0,0 0,1 1,-1-1,0 0,0 0,0 0,0 1,-1-2,-1 0,1 0,-1 0,0 1,1-1,-1 1,0-1,0 1,0 0,0 0,0 1,0-1,-4 0,3 1,1 1,-1-1,1 1,-1 0,1 0,-1 0,1 0,-1 1,1-1,0 1,-4 3,-33 28,11-8,10-13,-1-1,-1 0,1-2,-2 0,-42 10,-25 11,-76 30,135-51,-1-1,0-2,-48 3,-40-5,-80 6,-284 27,371-28,67-4,0-1,0-3,-75-8,51-5,0-3,-77-28,146 43,-8-3,-1 0,1-1,-14-8,20 12,1-1,0 0,0 0,0 1,0-1,0 0,0 0,0 0,0 0,0 0,0 0,0 0,0 0,1-1,-1 1,1 0,-1 0,1-1,-1 1,1 0,-1-1,1 1,0 0,0-1,0 1,0-1,0 1,0 0,0-1,1 1,-1 0,0-1,1-1,2-1,-1 1,1-1,-1 1,1 0,0 0,0 0,1 0,-1 0,0 1,1 0,0-1,-1 1,1 1,4-3,11-3,33-7,-39 10,70-12,1 3,91-3,-112 12,219-12,-65 5,426 1,-408 12,-162 1,1 4,101 23,10 2,-157-28,33 2,-1 4,0 1,67 24,-30-4,112 20,-90-24,-74-19,87 6,-97-13,1 2,-1 2,68 17,-90-16,-11-1,-3-5,-1 1,1-1,0 1,0-1,0 0,-1 0,1 1,0-1,0 0,-1 0,1 0,0 0,0 0,-2-1,-47-5,-65-17,110 21,2 2,0-1,0 1,0-1,0 0,0 0,0 0,0 0,1 0,-1-1,1 1,-1-1,1 1,-4-5,6 6,0 0,-1 0,1-1,0 1,0 0,0 0,0-1,0 1,0 0,0 0,0-1,0 1,0 0,0 0,0-1,0 1,0 0,0 0,0-1,1 1,-1 0,0 0,0-1,0 1,0 0,0 0,1 0,-1-1,0 1,0 0,0 0,1 0,-1 0,0-1,0 1,0 0,1 0,-1 0,9-5,0 1,0 1,0 0,0 0,1 0,16-1,0-1,331-41,-261 38,83-17,-37 5,19 3,220 5,-781 11,186 2,-959-1,1132-2,0-2,-61-14,53 8,-54-4,30 12,-135 12,183-9,124-19,534-21,-439 36,211 24,-256 4,48 3,-126-25,-32-2,0 1,65 13,258 40,-239-40,-15-7,145-6,-134-3,-58 0,232 10,450 33,-675-40,-1 4,79 16,-84-13,120 1,-107-8,21 7,-68-5,-1-1,1-1,40-3,-48-3,-20 4,0 0,0 0,0 0,0-1,0 1,0 0,0 0,0 0,0 0,0 0,1 0,-1 0,0 0,0 0,0 0,0 0,0 0,0-1,0 1,0 0,0 0,0 0,0 0,0 0,0 0,0 0,0 0,0-1,0 1,0 0,0 0,0 0,0 0,0 0,0 0,0 0,0 0,0 0,0-1,0 1,-1 0,1 0,0 0,0 0,0 0,0 0,0 0,0 0,0 0,0 0,0 0,0 0,0 0,-1 0,1 0,0 0,0 0,0 0,0 0,0 0,0 0,0 0,0 0,0 0,-1 0,1 0,0 0,0 0,0 0,-34-8,23 6,-66-17,-17-3,42 17,1 3,-1 2,-84 11,-37 0,112-8,-72 13,434-63,40 4,317-55,-286 57,-151 19,-144 13,265-23,-572 32,-127 2,119 22,145-11,-102 0,60-15,-128 3,205 5,-1 3,-112 32,83-17,41-15,-1-2,-70 1,-50 7,-118 24,276-38,0 0,0 0,-1-2,1 1,0-1,-1-1,-17-4,27 6,0 0,0-1,0 1,1-1,-1 1,0 0,0-1,0 0,0 1,0-1,0 1,1-1,-1 0,0 0,1 1,-1-1,0-1,1 1,0 1,0 0,0-1,0 1,0-1,0 1,0-1,0 1,0 0,0-1,0 1,1-1,-1 1,0 0,0-1,1 1,-1-1,0 1,0 0,1-1,-1 1,0 0,1 0,-1-1,0 1,1-1,3-1,0 0,1 0,-1 0,0 0,1 1,5-2,34-5,0 2,52-1,95 8,-96 1,-3-1,123 19,74 27,-235-41,61-1,18 2,-129-7,117 9,-105-9,1-1,0-1,0 0,-1-1,21-7,59-20,105-20,171-9,-104 18,-143 21,190-37,-179 38,-133 18,0 0,0-1,0 1,0 0,0-1,-1 0,1 0,-1 0,1 0,-1 0,1 0,-1 0,2-4,9-8,-12 14,0-1,0 0,0 1,0-1,1 1,-1-1,0 1,0 0,0-1,0 1,1 0,-1 0,0 0,0 0,0 0,1 0,-1 0,0 0,0 0,2 1,23 8,-22-7,7 3,148 60,-128-54,0-3,1 0,44 4,180 3,232-2,-378-14,71-13,-90 4,133-21,-92 9,-61 13,-21 4,90-23,-118 22,1 0,45-5,-61 12,-11 2,-14 6,-1-1,-30 7,4 0,-109 33,-1-6,-2-7,-229 20,-114-37,256-15,175 0,0 2,-116 25,144-19,22-6,1 0,-1-2,-32 4,-39-1,-112 21,150-20,-1-3,-69-3,84-1,7-2,1 0,-1-2,-48-13,-88-36,71 21,59 19,36 13,1 0,-1 0,0 0,1 0,-1-1,1 1,-1 0,0-1,1 1,-1 0,1-1,-1 1,1 0,-1-1,1 1,0-1,-1 1,1-1,-1 1,1-1,0 1,-1-1,1 0,0 1,0-1,-1 0,2 0,0 0,-1 1,1-1,0 1,-1-1,1 1,0-1,0 1,-1-1,1 1,0-1,0 1,0 0,0 0,0-1,-1 1,3 0,32-5,0 1,0 2,45 2,-34 1,44 0,94-2,-137-2,87-16,-7-7,1 5,135-5,-96 13,49-1,475 15,-622 1,126 20,-109-1,-57-13,-1-1,36 4,-8-10,0-1,65-10,56-1,-137 14,-24 2,-16-4,0-1,0 1,-1-1,1 1,0-1,-1 0,1 1,0-1,-1 1,1-1,0 1,-1-1,1 0,-1 1,1-1,-1 0,1 0,-1 1,1-1,-1 0,1 0,-1 0,1 1,-1-1,1 0,-1 0,1 0,-2 0,-26 7,0 0,-1-2,-39 2,-94-1,146-6,-557 0,236-2,152 15,11 0,-281-13,205-1,202 3,-47 9,-26 1,53-11,27-1,1 2,0 1,-49 11,41-4,-1-2,-61 2,-99-8,194-2,-90 8,83-5,-1-1,0 0,1-2,-1 0,0-2,-30-6,-85-40,99 33,0 0,-69-14,94 27,0 0,1 1,-1 0,0 1,0 1,1 0,-1 1,0 1,1 0,0 0,-1 1,-15 8,-17 10,29-12,0-1,-1-1,0-1,0 0,-1-2,0 0,-33 4,-208-9,107-4,-118-5,-41-13,158 13,-138-1,207 13,-123 18,-313 61,448-72,-2-2,1-4,-95-7,-9-20,149 20,0-2,0-1,1-1,0-1,1-2,-30-14,27 8,26 10,13 6,22 5,-27-4,86 18,2-4,170 6,-137-13,-94-4,-1-2,1-1,0-1,57-8,20-18,-64 14,59-9,-101 20,-12 0,-29 0,-138 5,-177 27,-180 62,505-86,-32 7,-1-3,-120 7,-66-21,-168 4,339 5,0 3,1 3,-100 30,147-34,0-1,-1-1,0-2,0-1,0-1,-35-3,62 1,0 0,-1-1,1 1,0-1,-1 0,1 0,0 0,-6-3,8 3,0 0,-1 0,1 0,0 0,0 0,1 0,-1-1,0 1,0 0,1 0,-1-1,0 1,1 0,-1-1,1 1,0-1,-1 1,1-1,0 1,0-1,0 1,0-1,0 1,0 0,1-1,0-1,2-13,2 0,0 1,1 0,1 0,10-17,3-2,27-36,-43 65,20-24,-22 27,-1 1,0 0,0 0,1-1,-1 1,1 0,-1 0,1 0,0 1,-1-1,1 0,0 1,-1-1,1 1,3-1,-5 1,1 0,-1 0,0 0,0 0,1 0,-1 0,0 0,1 0,-1 1,0-1,1 0,-1 0,0 0,0 0,1 1,-1-1,0 0,0 0,1 1,-1-1,0 0,0 0,0 1,0-1,1 0,-1 1,0-1,0 0,0 0,0 1,0-1,0 0,0 1,0-1,0 0,0 1,0-1,0 0,0 1,0-1,0 0,0 1,0-1,-6 16,1-8,0-1,0 0,-1 0,0-1,0 0,0 0,-1 0,0-1,0 0,-1 0,1-1,-1 0,0 0,0-1,0 0,-1 0,-8 1,-14 3,0-2,0-1,-45 0,-213-5,94-2,122 4,12 1,0-4,-64-8,18-2,-214 7,193 6,-111-1,177-5,54 3,-1 1,0 0,1 1,-1-1,0 2,1-1,-1 1,1 0,-1 1,1 0,-14 5,-28 17,-74 45,40-20,-3-3,-2-3,-126 42,160-68,0-2,-1-3,0-2,-1-2,-84-1,78-9,1-2,-92-20,109 14,0-2,1-2,1-2,-45-23,45 19,-67-21,85 32,-47-22,40 15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6.6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51 0,'-13'188,"2"-88,-15 628,42-559,-7-98,15 124,-22-168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7.6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22:26:58.56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6.6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51 0,'-13'188,"2"-88,-15 628,42-559,-7-98,15 124,-22-168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7.6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31:17.3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1 223,'0'0,"2"-2,-1 1,0 0,0 1,0-1,1 0,-1 0,0 0,1 1,-1-1,1 1,-1-1,1 1,1-1,141-36,534-72,-94 68,1 40,-185-11,-74 0,83 32,-375-18,43 5,-69-6,0 1,0 0,0 0,0 1,0 0,12 6,-19-8,0-1,0 1,0-1,0 1,0 0,0-1,-1 1,1 0,0 0,-1 0,1-1,0 1,-1 0,1 0,-1 0,1 0,-1 0,1 0,-1 0,0 0,0 0,1 0,-1 2,-8 21,7-22,0 0,0-1,0 1,1-1,-1 1,0 0,1 0,-1-1,1 1,0 0,-1 0,1 0,0-1,0 1,0 0,0 0,1 0,-1 0,0-1,1 1,-1 0,1 0,0-1,-1 1,1 0,0-1,2 3,1 0,1 0,1 0,-1 0,0-1,1 0,0 0,-1 0,1-1,9 3,-1 0,168 60,2-7,3-9,368 49,-303-77,105 13,-6 27,-295-47,90 36,-119-37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31:35.1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1 470,'979'-14,"485"3,-940 12,-499-1,391 10,-208 3,787 68,-405-22,-441-54,16 2,-146-4,0 1,31 11,-30-9,37 8,18-1,38 4,-45-10,229 12,395-20,-837 8,23 0,-568-3,506-15,-324-59,253 13,-154-31,248 68,-314 0,393 19,-77 3,139 0,0 2,0 0,1 1,0 1,-26 12,18-7,-50 12,28-13,-81 21,20 4,-241 69,-80 28,405-123,-80 25,-169 29,-117-5,371-55,-124 9,-185-8,206-5,60-2,-80-15,123 15,-16-4,-39-13,-15-3,72 19,1-1,0 0,1-2,-34-16,41 18,-1 0,0 1,-1 0,1 1,-1 0,-21-2,0 3,-36 2,-25 0,85-2,0 0,0 0,0-1,0 0,0 0,0-1,-7-5,6 4,10 5,0 0,-1 0,1-1,0 1,-1 0,1 0,0 0,-1 0,1 0,0-1,-1 1,1 0,0 0,-1 0,1 0,0 0,-1 0,1 0,-1 0,1 0,0 0,-1 0,1 0,0 1,-1-1,1 0,0 0,-1 0,1 0,0 1,-1-1,1 0,-1 1,0 13,10 18,29 58,-28-71,-1 1,0-1,-2 2,0-1,-2 1,0 0,3 32,-8-11,-1 1,-2-1,-2 0,-2 0,-14 49,-2-18,-11 44,34-115,-1-1,1 0,0 1,0-1,-1 0,1 1,0-1,0 0,0 1,1-1,-1 0,0 1,0-1,1 0,-1 1,1-1,-1 0,1 0,-1 0,1 1,0-1,0 0,-1 0,1 0,0 0,0 0,0 0,0-1,0 1,0 0,1 0,-1-1,0 1,0 0,0-1,1 0,-1 1,0-1,1 0,-1 1,3-1,15 3,-1-1,1-1,0-1,0-1,21-3,2 1,857-32,11 30,-351 5,-406 12,-27 0,91-11,117 8,289 7,-451-17,-231-2,0-3,-69-17,73 13,-135-28,-168-26,-31 6,157 22,157 28,-1 4,-82 5,46 1,67 0,0 3,-45 10,-27 3,-69-8,-67 10,66 20,64-11,122-29,-7 2,1-1,-1 0,0 0,-13-1,19 0,1 0,0 0,0 0,0 0,-1-1,1 1,0 0,0-1,0 1,0-1,0 1,0-1,0 1,0-1,0 0,0 1,0-1,0 0,0 0,0 0,0 0,1 0,-1 0,0 0,1 0,-1 0,1 0,-1 0,1 0,0 0,-1-1,1 1,0 0,0 0,0 0,0-1,0 1,0 0,0-2,2-3,-1 0,1 0,0 0,1 0,-1 1,1-1,0 1,1-1,-1 1,1 0,5-4,0-4,23-27,1 1,2 2,2 2,1 1,2 2,1 2,1 1,1 2,88-39,-26 25,162-40,122-2,-14 23,392-11,385 51,-972 24,0 9,188 37,199 65,429 72,-837-166,222 34,-292-40,0-5,136-1,276-11,-352 2,-104 0,0 3,0 1,0 3,64 17,-42 2,-53-19,-1-1,1-1,0 0,0-1,25 4,-22-7,347 38,-305-33,102-2,55-17,63-1,-63 12,-161-2,102-19,-79 4,136-24,99 10,-245 22,-47 6,1 2,25-2,-13 1,0-1,0-1,-1-3,41-14,-30 9,8-2,199-55,-279 70,9 0,0 1,-20 3,26 0,-1 1,-19 8,-23 7,16-13,-1-2,-80-1,74-3,-480-2,-247 2,481 12,7-1,2-22,-393-71,652 80,7 1,0-1,1 0,-1-2,0 0,1-1,-24-10,-121-72,112 57,-1 3,-1 2,-83-29,108 48,0 0,0 2,-40-1,-83 6,83 0,-215-12,61-1,173 13,32 0,-1-1,1 0,-1-1,-28-5,44 5,0 1,0 0,1 0,-1-1,0 1,0 0,0-1,0 1,0-1,1 1,-1-1,0 1,0-1,1 0,-1 1,0-1,1 0,-2-1,2 2,0-1,0 1,0-1,0 0,0 1,0-1,0 1,0-1,0 0,0 1,1-1,-1 1,0-1,0 1,0-1,1 0,-1 1,0-1,1 1,-1 0,1-2,4-3,0 1,0 0,1 0,7-5,-5 4,17-11,1 2,1 0,0 2,1 1,0 1,35-7,11 2,97-7,282 14,-256 10,-173-1,-1 1,1 0,-1 2,39 11,87 42,39 13,-33-14,-94-35,-40-15,-1 1,-1 1,30 16,129 92,28 17,-197-126,0 0,0 0,-1 1,0 0,-1 0,0 1,0 0,0 0,5 12,23 30,55 69,-80-102,-1 0,-1 1,-1 0,7 23,13 36,-24-72,-1 0,1 1,-1-1,-1 1,1 0,-1 0,0-1,-1 1,0 0,0 0,-2 12,1-14,0 0,0-1,-1 1,0-1,0 1,0-1,-1 0,1 0,-1 0,0 0,0 0,0-1,-1 1,1-1,-1 0,0 0,-6 4,-3 0,-1-1,0 0,0 0,-26 5,18-5,-29 12,8-1,-1-2,0-2,-66 11,-142 5,76-21,58-4,-172 28,282-30,-187 28,167-28,0 0,0-3,0 0,0-1,-28-7,-25-8,1 1,-78-28,69 13,-2 4,-130-23,-150 22,-1 26,325 0,-57-8,-31-2,-36 11,-290 35,363-23,-1-4,-151-9,192-3,-65-15,50 8,-374-21,175 20,26-2,-84-8,241 14,-160-35,152 16,36 9,0 3,-126-16,74 24,-233-10,334 18,0 0,1-1,-13-2,23 3,1 0,0 0,0 0,-1 0,1 0,0 0,0 0,-1 0,1 0,0 0,0 0,-1 0,1 0,0 0,0-1,-1 1,1 0,0 0,0 0,-1 0,1 0,0-1,0 1,0 0,0 0,-1 0,1-1,0 1,0 0,0 0,0-1,0 1,0 0,-1 0,1-1,0 1,0 0,0 0,0-1,0 1,0 0,0-1,12-7,24-5,-33 12,34-9,48-6,-52 11,-1-2,46-15,-55 15,1 0,-1 2,1 0,42-2,99 7,-71 2,2457-2,-2189 17,-267-10,89 12,-126-12,42 11,-20-3,9 0,-29-5,123 7,-53-6,-22-1,32-9,-284 18,-217-13,292-13,1-3,0-3,-69-23,-33-6,-47 3,106 21,-101-16,-249-11,25 2,-233-53,491 54,-21-4,18 16,-438-80,393 62,160 30,-81-32,145 49,-11-3,1-2,0 0,-18-12,27 17,0-1,1 0,0 0,-1-1,1 1,0 0,0-1,1 1,-1-1,0 1,1-1,-1 0,1 0,0 0,0 0,0 0,0 0,1 0,-1 0,1-5,0 2,0 1,1-1,0 1,0-1,1 1,-1 0,1-1,0 1,0 0,1 0,-1 0,5-5,3-2,0 0,23-20,-16 16,64-59,4 3,119-79,-171 132,0 2,2 1,-1 1,2 2,43-9,37-9,145-18,-123 32,160 0,-229 17,271-13,-241 5,106 5,-164 3,-30 1,0 0,0 0,-1 1,1 1,0 0,-1 0,15 7,67 41,-47-24,190 117,-187-110,2 3,2-2,96 48,-67-43,95 64,-108-61,2-2,80 32,-140-69,-7-3,1 0,0 0,-1 0,1 1,-1 0,0 0,1 0,-1 0,5 4,-8-5,0-1,0 0,0 0,0 0,0 0,0 1,0-1,0 0,0 0,0 0,0 0,-1 0,1 1,0-1,0 0,0 0,0 0,0 0,0 0,-1 0,1 0,0 1,0-1,0 0,0 0,0 0,-1 0,1 0,0 0,0 0,0 0,0 0,-1 0,1 0,0 0,0 0,0 0,0 0,-1 0,1 0,0 0,0 0,0 0,-1 0,-19-1,0-1,0 0,1-1,-33-10,31 8,-155-43,-296-121,434 152,-94-37,108 46,-1 1,-1 1,-42-4,-10 7,-139 12,160-5,-333 45,0 26,64-11,244-50,15-4,1 4,-66 22,99-27,1-2,-1-1,-43 3,22-3,31-4,-21 3,-82 21,102-19,0-1,-1-2,-48 4,56-8,-1 0,1-2,1 0,-1-1,0 0,-27-11,30 9,-14-5,0 0,-1 2,-43-7,-401-67,344 46,87 22,-2 2,1 2,-1 2,-54-3,-190 11,108 2,147 1,0 1,0 1,0 2,-58 20,7-2,82-25,-3 1,-1 1,1-1,0 1,0 0,-1 0,2 1,-8 4,14-6,9-2,14-6,70-28,2 5,1 3,1 5,106-9,411-7,485 36,-573 5,69 21,-529-16,356 54,-147-8,-115-24,-23-8,47 10,-168-24,-18-8,0 0,0 0,0 0,1 1,-1-1,0 0,0 0,0 1,0-1,0 0,0 0,0 1,0-1,1 0,-1 0,0 1,0-1,0 0,0 0,0 1,0-1,0 0,-1 0,1 1,0-1,0 0,0 0,0 1,0-1,0 0,0 0,0 1,-1-1,1 0,-3 3,0 0,0-1,-1 0,1 1,-1-1,-4 1,-1 2,-46 22,-1-2,-79 23,71-27,-888 240,25-73,782-147,89-23,30-12,0-1,-41 3,44-6,0 1,0 0,-30 10,42-7,10-2,3-4,-1 1,0 0,1-1,-1 0,0 1,1-1,-1 0,0 0,1 0,-1 0,1 0,1 0,8-1,0-1,-1 0,20-6,28-6,-3 8,0 3,-1 3,78 8,-89-5,892 95,-865-89,31 4,103 1,-73-15,-140 1,-127 9,27 2,-221-5,199-7,-194-12,-31-1,322 15,-423 19,378-2,198-56,-31 12,-37 9,0-2,64-34,-99 44,1 0,0 1,1 0,0 2,0 0,20-3,-15 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6.5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0 296,'10'8,"0"0,0-1,1 0,0-1,20 9,0-1,367 149,-314-136,1-4,173 23,-153-39,160-10,-203 2,102 14,-115-8,38 5,79 5,40 1,-149-9,-33-6,-1 2,40 10,-42-8,0-1,0-1,0-1,1-1,-1-1,37-5,-19 2,443-42,111-6,-132 50,-217 3,-212-1,-1 1,0 2,35 9,90 31,-132-37,57 20,-33-11,76 17,-58-18,-40-9,1 0,44 3,10-8,128-14,85-29,-193 25,67-9,433-60,-408 67,221 8,-257 18,-124-3,1 1,52 15,177 39,110-24,-254-28,670 9,-729-16,121 12,-31 0,89-12,31 1,-116 11,52 0,246-13,-316-10,-18-1,10 11,-124 0,-1 1,0 0,0 0,0 0,0 0,1 0,-1 1,0-1,0 1,0 0,0 0,0 0,0 0,0 1,0-1,-1 1,1 0,0 0,-1 0,0 0,1 0,-1 0,2 4,1 1,-1 1,0 0,-1 1,1-1,-2 1,1-1,1 13,-1 0,-1 0,-1 22,0-32,-2 0,0 0,0 0,-1 0,0-1,-1 1,0 0,0-1,-1 0,-1 0,0 0,0 0,-1-1,0 0,-1 0,0-1,0 1,-1-1,0-1,0 0,-1 0,0-1,0 1,-16 6,6-4,-1-2,1 0,-1-1,-1-2,1 0,-1-1,-39 1,-7-5,-75-12,-26-1,-279 14,213 1,72-14,22 1,-242 12,361 2,-40 9,28-4,-52 10,-322 67,4 19,356-88,-147 38,164-47,0-1,-1-2,1-1,-46-2,30-4,-103-4,115 5,0-2,0-1,0-1,-43-16,-30-7,42 15,0-4,2-2,-77-37,110 42,0-2,-39-31,-21-14,90 63,-134-73,117 65,-1 2,1 0,-1 0,0 2,-1 0,-19-1,-246 4,139 4,116-2,0-2,0-1,0-1,-49-12,-212-61,209 60,0 3,-121-2,164 13,-375-25,177 21,271 11,793 17,-701-22,839-66,-700 28,175-19,691-105,-1073 152,63-4,-106 15,-43 6,-98 10,-190 2,274-18,-903 6,659-9,24-11,50 0,234 20,-4 0,94 21,154 19,-145-36,211-8,-160-6,-134 3,13-1,0 2,0 3,63 12,-63-6,-23-5,-1 1,51 19,-76-24,-1 0,1 0,0 0,-1 1,1-1,-1 1,0 0,1 0,-1 0,0 0,0 0,0 0,0 1,-1-1,1 0,-1 1,1 0,-1-1,0 1,0 0,0 0,0-1,-1 1,1 0,-1 0,0 0,1 0,-1 0,-1 0,1 0,-1 5,-1-2,0 0,0 0,0-1,0 1,-1-1,0 0,0 0,0 0,-1 0,0 0,0-1,0 1,0-1,-1 0,-5 3,-7 4,-1-2,0 0,0-2,0 0,-1 0,0-2,-1 0,-24 2,-1-3,0-1,-72-5,-20-10,-71-4,-555 14,389 4,99-15,10-1,201 11,38 1,1 1,-36 4,-75 18,-161 47,189-34,67-20,-1-1,-75 11,41-17,-136-6,-75-26,201 17,-297-48,218 28,82 19,1 4,-105 6,59 2,-402 11,287-3,223-10,1 2,0 1,0 0,1 1,-1 1,-31 15,20-8,-43 11,40-17,1-2,-54 3,-68-9,80 0,13-3,1-2,-66-15,86 14,-25-1,-1 3,-100 4,84 3,75-2,-1-1,1 0,-1 0,1 0,-1-1,1 0,0 0,0-1,0 0,0 0,0-1,1 1,0-2,-1 1,1-1,1 1,-1-2,1 1,0-1,0 0,0 0,1 0,0 0,0-1,1 0,0 1,-4-12,-6-29,11 35,-1 1,0 0,-7-15,-12-16,12 25,1-1,-12-34,20 46,-1 1,1-1,0 1,0-1,1 0,0 0,0 1,0-1,0 0,1 0,0 1,1-1,-1 1,3-7,0 4,1 0,-1 0,1 1,1 0,-1 0,1 0,1 0,-1 1,1 0,0 1,0 0,1 0,0 0,15-6,3 0,1 1,0 1,43-7,391-52,-192 33,-145 23,227 7,-188 7,508-2,-641 2,-1 1,0 1,38 12,-32-8,56 7,72-10,-94-5,84 12,-27 9,-38-6,162 8,523-24,-766 1,-1 0,1-1,-1 0,0 0,1 0,5-3,5-1,618-157,-585 150,435-86,-405 86,-1-4,0-3,78-30,-130 40,1 1,0 1,0 1,43-3,117 4,-1 1,55-10,-205 13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6.6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51 0,'-13'188,"2"-88,-15 628,42-559,-7-98,15 124,-22-168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7.6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50:10.4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50:11.4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6.5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0 296,'10'8,"0"0,0-1,1 0,0-1,20 9,0-1,367 149,-314-136,1-4,173 23,-153-39,160-10,-203 2,102 14,-115-8,38 5,79 5,40 1,-149-9,-33-6,-1 2,40 10,-42-8,0-1,0-1,0-1,1-1,-1-1,37-5,-19 2,443-42,111-6,-132 50,-217 3,-212-1,-1 1,0 2,35 9,90 31,-132-37,57 20,-33-11,76 17,-58-18,-40-9,1 0,44 3,10-8,128-14,85-29,-193 25,67-9,433-60,-408 67,221 8,-257 18,-124-3,1 1,52 15,177 39,110-24,-254-28,670 9,-729-16,121 12,-31 0,89-12,31 1,-116 11,52 0,246-13,-316-10,-18-1,10 11,-124 0,-1 1,0 0,0 0,0 0,0 0,1 0,-1 1,0-1,0 1,0 0,0 0,0 0,0 0,0 1,0-1,-1 1,1 0,0 0,-1 0,0 0,1 0,-1 0,2 4,1 1,-1 1,0 0,-1 1,1-1,-2 1,1-1,1 13,-1 0,-1 0,-1 22,0-32,-2 0,0 0,0 0,-1 0,0-1,-1 1,0 0,0-1,-1 0,-1 0,0 0,0 0,-1-1,0 0,-1 0,0-1,0 1,-1-1,0-1,0 0,-1 0,0-1,0 1,-16 6,6-4,-1-2,1 0,-1-1,-1-2,1 0,-1-1,-39 1,-7-5,-75-12,-26-1,-279 14,213 1,72-14,22 1,-242 12,361 2,-40 9,28-4,-52 10,-322 67,4 19,356-88,-147 38,164-47,0-1,-1-2,1-1,-46-2,30-4,-103-4,115 5,0-2,0-1,0-1,-43-16,-30-7,42 15,0-4,2-2,-77-37,110 42,0-2,-39-31,-21-14,90 63,-134-73,117 65,-1 2,1 0,-1 0,0 2,-1 0,-19-1,-246 4,139 4,116-2,0-2,0-1,0-1,-49-12,-212-61,209 60,0 3,-121-2,164 13,-375-25,177 21,271 11,793 17,-701-22,839-66,-700 28,175-19,691-105,-1073 152,63-4,-106 15,-43 6,-98 10,-190 2,274-18,-903 6,659-9,24-11,50 0,234 20,-4 0,94 21,154 19,-145-36,211-8,-160-6,-134 3,13-1,0 2,0 3,63 12,-63-6,-23-5,-1 1,51 19,-76-24,-1 0,1 0,0 0,-1 1,1-1,-1 1,0 0,1 0,-1 0,0 0,0 0,0 0,0 1,-1-1,1 0,-1 1,1 0,-1-1,0 1,0 0,0 0,0-1,-1 1,1 0,-1 0,0 0,1 0,-1 0,-1 0,1 0,-1 5,-1-2,0 0,0 0,0-1,0 1,-1-1,0 0,0 0,0 0,-1 0,0 0,0-1,0 1,0-1,-1 0,-5 3,-7 4,-1-2,0 0,0-2,0 0,-1 0,0-2,-1 0,-24 2,-1-3,0-1,-72-5,-20-10,-71-4,-555 14,389 4,99-15,10-1,201 11,38 1,1 1,-36 4,-75 18,-161 47,189-34,67-20,-1-1,-75 11,41-17,-136-6,-75-26,201 17,-297-48,218 28,82 19,1 4,-105 6,59 2,-402 11,287-3,223-10,1 2,0 1,0 0,1 1,-1 1,-31 15,20-8,-43 11,40-17,1-2,-54 3,-68-9,80 0,13-3,1-2,-66-15,86 14,-25-1,-1 3,-100 4,84 3,75-2,-1-1,1 0,-1 0,1 0,-1-1,1 0,0 0,0-1,0 0,0 0,0-1,1 1,0-2,-1 1,1-1,1 1,-1-2,1 1,0-1,0 0,0 0,1 0,0 0,0-1,1 0,0 1,-4-12,-6-29,11 35,-1 1,0 0,-7-15,-12-16,12 25,1-1,-12-34,20 46,-1 1,1-1,0 1,0-1,1 0,0 0,0 1,0-1,0 0,1 0,0 1,1-1,-1 1,3-7,0 4,1 0,-1 0,1 1,1 0,-1 0,1 0,1 0,-1 1,1 0,0 1,0 0,1 0,0 0,15-6,3 0,1 1,0 1,43-7,391-52,-192 33,-145 23,227 7,-188 7,508-2,-641 2,-1 1,0 1,38 12,-32-8,56 7,72-10,-94-5,84 12,-27 9,-38-6,162 8,523-24,-766 1,-1 0,1-1,-1 0,0 0,1 0,5-3,5-1,618-157,-585 150,435-86,-405 86,-1-4,0-3,78-30,-130 40,1 1,0 1,0 1,43-3,117 4,-1 1,55-10,-205 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6.6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51 0,'-13'188,"2"-88,-15 628,42-559,-7-98,15 124,-22-168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4T00:27:07.6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50:10.4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00:50:11.4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8.0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1533 1,'-10'561,"0"-405,-47 243,31-295,-78 195,-98 187,-327 507,260-532,33 13,174-309,55-140,0 2,2-1,1 1,0 35,4-38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6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20,'5'-8,"0"-3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7.9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39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8.81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2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9.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trace contextRef="#ctx0" brushRef="#br0" timeOffset="0.99">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6.5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0 296,'10'8,"0"0,0-1,1 0,0-1,20 9,0-1,367 149,-314-136,1-4,173 23,-153-39,160-10,-203 2,102 14,-115-8,38 5,79 5,40 1,-149-9,-33-6,-1 2,40 10,-42-8,0-1,0-1,0-1,1-1,-1-1,37-5,-19 2,443-42,111-6,-132 50,-217 3,-212-1,-1 1,0 2,35 9,90 31,-132-37,57 20,-33-11,76 17,-58-18,-40-9,1 0,44 3,10-8,128-14,85-29,-193 25,67-9,433-60,-408 67,221 8,-257 18,-124-3,1 1,52 15,177 39,110-24,-254-28,670 9,-729-16,121 12,-31 0,89-12,31 1,-116 11,52 0,246-13,-316-10,-18-1,10 11,-124 0,-1 1,0 0,0 0,0 0,0 0,1 0,-1 1,0-1,0 1,0 0,0 0,0 0,0 0,0 1,0-1,-1 1,1 0,0 0,-1 0,0 0,1 0,-1 0,2 4,1 1,-1 1,0 0,-1 1,1-1,-2 1,1-1,1 13,-1 0,-1 0,-1 22,0-32,-2 0,0 0,0 0,-1 0,0-1,-1 1,0 0,0-1,-1 0,-1 0,0 0,0 0,-1-1,0 0,-1 0,0-1,0 1,-1-1,0-1,0 0,-1 0,0-1,0 1,-16 6,6-4,-1-2,1 0,-1-1,-1-2,1 0,-1-1,-39 1,-7-5,-75-12,-26-1,-279 14,213 1,72-14,22 1,-242 12,361 2,-40 9,28-4,-52 10,-322 67,4 19,356-88,-147 38,164-47,0-1,-1-2,1-1,-46-2,30-4,-103-4,115 5,0-2,0-1,0-1,-43-16,-30-7,42 15,0-4,2-2,-77-37,110 42,0-2,-39-31,-21-14,90 63,-134-73,117 65,-1 2,1 0,-1 0,0 2,-1 0,-19-1,-246 4,139 4,116-2,0-2,0-1,0-1,-49-12,-212-61,209 60,0 3,-121-2,164 13,-375-25,177 21,271 11,793 17,-701-22,839-66,-700 28,175-19,691-105,-1073 152,63-4,-106 15,-43 6,-98 10,-190 2,274-18,-903 6,659-9,24-11,50 0,234 20,-4 0,94 21,154 19,-145-36,211-8,-160-6,-134 3,13-1,0 2,0 3,63 12,-63-6,-23-5,-1 1,51 19,-76-24,-1 0,1 0,0 0,-1 1,1-1,-1 1,0 0,1 0,-1 0,0 0,0 0,0 0,0 1,-1-1,1 0,-1 1,1 0,-1-1,0 1,0 0,0 0,0-1,-1 1,1 0,-1 0,0 0,1 0,-1 0,-1 0,1 0,-1 5,-1-2,0 0,0 0,0-1,0 1,-1-1,0 0,0 0,0 0,-1 0,0 0,0-1,0 1,0-1,-1 0,-5 3,-7 4,-1-2,0 0,0-2,0 0,-1 0,0-2,-1 0,-24 2,-1-3,0-1,-72-5,-20-10,-71-4,-555 14,389 4,99-15,10-1,201 11,38 1,1 1,-36 4,-75 18,-161 47,189-34,67-20,-1-1,-75 11,41-17,-136-6,-75-26,201 17,-297-48,218 28,82 19,1 4,-105 6,59 2,-402 11,287-3,223-10,1 2,0 1,0 0,1 1,-1 1,-31 15,20-8,-43 11,40-17,1-2,-54 3,-68-9,80 0,13-3,1-2,-66-15,86 14,-25-1,-1 3,-100 4,84 3,75-2,-1-1,1 0,-1 0,1 0,-1-1,1 0,0 0,0-1,0 0,0 0,0-1,1 1,0-2,-1 1,1-1,1 1,-1-2,1 1,0-1,0 0,0 0,1 0,0 0,0-1,1 0,0 1,-4-12,-6-29,11 35,-1 1,0 0,-7-15,-12-16,12 25,1-1,-12-34,20 46,-1 1,1-1,0 1,0-1,1 0,0 0,0 1,0-1,0 0,1 0,0 1,1-1,-1 1,3-7,0 4,1 0,-1 0,1 1,1 0,-1 0,1 0,1 0,-1 1,1 0,0 1,0 0,1 0,0 0,15-6,3 0,1 1,0 1,43-7,391-52,-192 33,-145 23,227 7,-188 7,508-2,-641 2,-1 1,0 1,38 12,-32-8,56 7,72-10,-94-5,84 12,-27 9,-38-6,162 8,523-24,-766 1,-1 0,1-1,-1 0,0 0,1 0,5-3,5-1,618-157,-585 150,435-86,-405 86,-1-4,0-3,78-30,-130 40,1 1,0 1,0 1,43-3,117 4,-1 1,55-10,-205 13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8.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39.7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0.7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1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28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2.6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3.0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4.68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0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5.42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58.0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1533 1,'-10'561,"0"-405,-47 243,31-295,-78 195,-98 187,-327 507,260-532,33 13,174-309,55-140,0 2,2-1,1 1,0 35,4-38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0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4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6:00.7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2.98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5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4.8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15.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4.9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5.8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2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26.6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25:41.8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0,'8'4,"11"6,3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3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6:32.7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43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3.91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29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4.6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0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trace contextRef="#ctx0" brushRef="#br0" timeOffset="2">0 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4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5.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3T20:37:06.2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12806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20</a:t>
            </a:fld>
            <a:endParaRPr lang="en-US"/>
          </a:p>
        </p:txBody>
      </p:sp>
    </p:spTree>
    <p:extLst>
      <p:ext uri="{BB962C8B-B14F-4D97-AF65-F5344CB8AC3E}">
        <p14:creationId xmlns:p14="http://schemas.microsoft.com/office/powerpoint/2010/main" val="219263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21</a:t>
            </a:fld>
            <a:endParaRPr lang="en-US"/>
          </a:p>
        </p:txBody>
      </p:sp>
    </p:spTree>
    <p:extLst>
      <p:ext uri="{BB962C8B-B14F-4D97-AF65-F5344CB8AC3E}">
        <p14:creationId xmlns:p14="http://schemas.microsoft.com/office/powerpoint/2010/main" val="226486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115770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23</a:t>
            </a:fld>
            <a:endParaRPr lang="en-US"/>
          </a:p>
        </p:txBody>
      </p:sp>
    </p:spTree>
    <p:extLst>
      <p:ext uri="{BB962C8B-B14F-4D97-AF65-F5344CB8AC3E}">
        <p14:creationId xmlns:p14="http://schemas.microsoft.com/office/powerpoint/2010/main" val="407566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24</a:t>
            </a:fld>
            <a:endParaRPr lang="en-US"/>
          </a:p>
        </p:txBody>
      </p:sp>
    </p:spTree>
    <p:extLst>
      <p:ext uri="{BB962C8B-B14F-4D97-AF65-F5344CB8AC3E}">
        <p14:creationId xmlns:p14="http://schemas.microsoft.com/office/powerpoint/2010/main" val="42750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428199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26</a:t>
            </a:fld>
            <a:endParaRPr lang="en-US"/>
          </a:p>
        </p:txBody>
      </p:sp>
    </p:spTree>
    <p:extLst>
      <p:ext uri="{BB962C8B-B14F-4D97-AF65-F5344CB8AC3E}">
        <p14:creationId xmlns:p14="http://schemas.microsoft.com/office/powerpoint/2010/main" val="326985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1879873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28</a:t>
            </a:fld>
            <a:endParaRPr lang="en-US"/>
          </a:p>
        </p:txBody>
      </p:sp>
    </p:spTree>
    <p:extLst>
      <p:ext uri="{BB962C8B-B14F-4D97-AF65-F5344CB8AC3E}">
        <p14:creationId xmlns:p14="http://schemas.microsoft.com/office/powerpoint/2010/main" val="164718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351073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29</a:t>
            </a:fld>
            <a:endParaRPr lang="en-US"/>
          </a:p>
        </p:txBody>
      </p:sp>
    </p:spTree>
    <p:extLst>
      <p:ext uri="{BB962C8B-B14F-4D97-AF65-F5344CB8AC3E}">
        <p14:creationId xmlns:p14="http://schemas.microsoft.com/office/powerpoint/2010/main" val="1497102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Before we begin any brute-force attacks, we need to determine the state of the port that SSH is running on. I performed a simple Nmap scan to see if it is open or not. We  can see that port 22 is open and the SSH service is running on it.</a:t>
            </a:r>
          </a:p>
          <a:p>
            <a:pPr algn="just" fontAlgn="base"/>
            <a:r>
              <a:rPr lang="en-US" b="0" i="0" dirty="0">
                <a:solidFill>
                  <a:srgbClr val="383838"/>
                </a:solidFill>
                <a:effectLst/>
                <a:latin typeface="Slabo 27px"/>
              </a:rPr>
              <a:t>Since we set the verbose option, we can see all the attempts as they take place. Depending on the number of username and password combinations, this can take quite some time to run.</a:t>
            </a:r>
          </a:p>
          <a:p>
            <a:pPr algn="just" fontAlgn="base"/>
            <a:r>
              <a:rPr lang="en-US" b="0" i="0" dirty="0">
                <a:solidFill>
                  <a:srgbClr val="383838"/>
                </a:solidFill>
                <a:effectLst/>
                <a:latin typeface="Slabo 27px"/>
              </a:rPr>
              <a:t>When valid credentials are found, a success message is displayed and a command shell is opened. It does not automatically drop us in, though, so we can display the current active sessions with the </a:t>
            </a:r>
            <a:r>
              <a:rPr lang="en-US" b="1" i="0" dirty="0">
                <a:solidFill>
                  <a:srgbClr val="000000"/>
                </a:solidFill>
                <a:effectLst/>
                <a:latin typeface="Slabo 27px"/>
              </a:rPr>
              <a:t>sessions</a:t>
            </a:r>
            <a:r>
              <a:rPr lang="en-US" b="0" i="0" dirty="0">
                <a:solidFill>
                  <a:srgbClr val="383838"/>
                </a:solidFill>
                <a:effectLst/>
                <a:latin typeface="Slabo 27px"/>
              </a:rPr>
              <a:t> command.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We need to set a few things in order for this to work properly. First, RHOSTS is the IP address of our target.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PASS_FILE is a list of passwords.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Times New Roman" panose="02020603050405020304" pitchFamily="18" charset="0"/>
                <a:cs typeface="Times New Roman" panose="02020603050405020304" pitchFamily="18" charset="0"/>
              </a:rPr>
              <a:t> VERBOSE, which will display all attempts.</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30</a:t>
            </a:fld>
            <a:endParaRPr lang="en-US"/>
          </a:p>
        </p:txBody>
      </p:sp>
    </p:spTree>
    <p:extLst>
      <p:ext uri="{BB962C8B-B14F-4D97-AF65-F5344CB8AC3E}">
        <p14:creationId xmlns:p14="http://schemas.microsoft.com/office/powerpoint/2010/main" val="1088682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access is a very important phase of penetration testing, unfortunately, it is one that is often overlooked. Most penetration testers get carried away whenever administrative access is obtained, so if the system is later patched, then they no longer have access to it.</a:t>
            </a:r>
          </a:p>
          <a:p>
            <a:r>
              <a:rPr lang="en-US" dirty="0"/>
              <a:t>Persistent backdoors help us access a system we have successfully compromised in the past.</a:t>
            </a:r>
          </a:p>
          <a:p>
            <a:r>
              <a:rPr lang="en-US" dirty="0"/>
              <a:t>Run SSH_KEY_PERSISTENCE module to maintained access in remote system , even it gets shutdown</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31</a:t>
            </a:fld>
            <a:endParaRPr lang="en-US"/>
          </a:p>
        </p:txBody>
      </p:sp>
    </p:spTree>
    <p:extLst>
      <p:ext uri="{BB962C8B-B14F-4D97-AF65-F5344CB8AC3E}">
        <p14:creationId xmlns:p14="http://schemas.microsoft.com/office/powerpoint/2010/main" val="1109920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access is a very important phase of penetration testing, unfortunately, it is one that is often overlooked. Most penetration testers get carried away whenever administrative access is obtained, so if the system is later patched, then they no longer have access to it.</a:t>
            </a:r>
          </a:p>
          <a:p>
            <a:r>
              <a:rPr lang="en-US" dirty="0"/>
              <a:t>Persistent backdoors help us access a system we have successfully compromised in the past.</a:t>
            </a:r>
          </a:p>
          <a:p>
            <a:r>
              <a:rPr lang="en-US" dirty="0"/>
              <a:t>Run SSH_KEY_PERSISTENCE module to maintained access in remote system , even it gets shutdown</a:t>
            </a: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32</a:t>
            </a:fld>
            <a:endParaRPr lang="en-US"/>
          </a:p>
        </p:txBody>
      </p:sp>
    </p:spTree>
    <p:extLst>
      <p:ext uri="{BB962C8B-B14F-4D97-AF65-F5344CB8AC3E}">
        <p14:creationId xmlns:p14="http://schemas.microsoft.com/office/powerpoint/2010/main" val="2616999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33</a:t>
            </a:fld>
            <a:endParaRPr lang="en-US"/>
          </a:p>
        </p:txBody>
      </p:sp>
    </p:spTree>
    <p:extLst>
      <p:ext uri="{BB962C8B-B14F-4D97-AF65-F5344CB8AC3E}">
        <p14:creationId xmlns:p14="http://schemas.microsoft.com/office/powerpoint/2010/main" val="2296429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34</a:t>
            </a:fld>
            <a:endParaRPr lang="en-US"/>
          </a:p>
        </p:txBody>
      </p:sp>
    </p:spTree>
    <p:extLst>
      <p:ext uri="{BB962C8B-B14F-4D97-AF65-F5344CB8AC3E}">
        <p14:creationId xmlns:p14="http://schemas.microsoft.com/office/powerpoint/2010/main" val="52765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35</a:t>
            </a:fld>
            <a:endParaRPr lang="en-US"/>
          </a:p>
        </p:txBody>
      </p:sp>
    </p:spTree>
    <p:extLst>
      <p:ext uri="{BB962C8B-B14F-4D97-AF65-F5344CB8AC3E}">
        <p14:creationId xmlns:p14="http://schemas.microsoft.com/office/powerpoint/2010/main" val="28295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36</a:t>
            </a:fld>
            <a:endParaRPr lang="en-US"/>
          </a:p>
        </p:txBody>
      </p:sp>
    </p:spTree>
    <p:extLst>
      <p:ext uri="{BB962C8B-B14F-4D97-AF65-F5344CB8AC3E}">
        <p14:creationId xmlns:p14="http://schemas.microsoft.com/office/powerpoint/2010/main" val="2363060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37</a:t>
            </a:fld>
            <a:endParaRPr lang="en-US"/>
          </a:p>
        </p:txBody>
      </p:sp>
    </p:spTree>
    <p:extLst>
      <p:ext uri="{BB962C8B-B14F-4D97-AF65-F5344CB8AC3E}">
        <p14:creationId xmlns:p14="http://schemas.microsoft.com/office/powerpoint/2010/main" val="2865465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38</a:t>
            </a:fld>
            <a:endParaRPr lang="en-US"/>
          </a:p>
        </p:txBody>
      </p:sp>
    </p:spTree>
    <p:extLst>
      <p:ext uri="{BB962C8B-B14F-4D97-AF65-F5344CB8AC3E}">
        <p14:creationId xmlns:p14="http://schemas.microsoft.com/office/powerpoint/2010/main" val="296998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641812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39</a:t>
            </a:fld>
            <a:endParaRPr lang="en-US"/>
          </a:p>
        </p:txBody>
      </p:sp>
    </p:spTree>
    <p:extLst>
      <p:ext uri="{BB962C8B-B14F-4D97-AF65-F5344CB8AC3E}">
        <p14:creationId xmlns:p14="http://schemas.microsoft.com/office/powerpoint/2010/main" val="962245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3527961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43</a:t>
            </a:fld>
            <a:endParaRPr lang="en-US"/>
          </a:p>
        </p:txBody>
      </p:sp>
    </p:spTree>
    <p:extLst>
      <p:ext uri="{BB962C8B-B14F-4D97-AF65-F5344CB8AC3E}">
        <p14:creationId xmlns:p14="http://schemas.microsoft.com/office/powerpoint/2010/main" val="3863517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44</a:t>
            </a:fld>
            <a:endParaRPr lang="en-US"/>
          </a:p>
        </p:txBody>
      </p:sp>
    </p:spTree>
    <p:extLst>
      <p:ext uri="{BB962C8B-B14F-4D97-AF65-F5344CB8AC3E}">
        <p14:creationId xmlns:p14="http://schemas.microsoft.com/office/powerpoint/2010/main" val="214232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top risks and vulnerabilities that are commonly exploited.</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105578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Db_nmap</a:t>
            </a:r>
            <a:r>
              <a:rPr lang="en-US" dirty="0"/>
              <a:t> runs exploitable services running on a remote server.</a:t>
            </a:r>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376622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Times New Roman" panose="02020603050405020304" pitchFamily="18" charset="0"/>
              </a:rPr>
              <a:t>This scan shows some vulnerabilities in IoT device and shows vulnerability severity level</a:t>
            </a:r>
            <a:r>
              <a:rPr lang="en-US" sz="1800" b="1" i="1" dirty="0">
                <a:effectLst/>
                <a:latin typeface="Times New Roman" panose="02020603050405020304" pitchFamily="18" charset="0"/>
                <a:ea typeface="Times New Roman" panose="02020603050405020304" pitchFamily="18" charset="0"/>
              </a:rPr>
              <a:t> CVSS 3.0. </a:t>
            </a:r>
            <a:r>
              <a:rPr lang="en-US" sz="1800" dirty="0">
                <a:effectLst/>
                <a:latin typeface="Times New Roman" panose="02020603050405020304" pitchFamily="18" charset="0"/>
                <a:ea typeface="Times New Roman" panose="02020603050405020304" pitchFamily="18" charset="0"/>
              </a:rPr>
              <a:t>The Common Vulnerability Scoring System (CVSS) a public framework for rating the severity of security vulnerabilities in software.</a:t>
            </a:r>
            <a:r>
              <a:rPr lang="en-US" sz="1800" b="1" i="1"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Here in this scan its shows severity level CVSS 3.0 which means vulnerabilities are very low in ranking</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345830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Times New Roman" panose="02020603050405020304" pitchFamily="18" charset="0"/>
              </a:rPr>
              <a:t>This scan shows some vulnerabilities in IoT device and shows vulnerability severity level</a:t>
            </a:r>
            <a:r>
              <a:rPr lang="en-US" sz="1800" b="1" i="1" dirty="0">
                <a:effectLst/>
                <a:latin typeface="Times New Roman" panose="02020603050405020304" pitchFamily="18" charset="0"/>
                <a:ea typeface="Times New Roman" panose="02020603050405020304" pitchFamily="18" charset="0"/>
              </a:rPr>
              <a:t> CVSS 3.0. </a:t>
            </a:r>
            <a:r>
              <a:rPr lang="en-US" sz="1800" dirty="0">
                <a:effectLst/>
                <a:latin typeface="Times New Roman" panose="02020603050405020304" pitchFamily="18" charset="0"/>
                <a:ea typeface="Times New Roman" panose="02020603050405020304" pitchFamily="18" charset="0"/>
              </a:rPr>
              <a:t>The Common Vulnerability Scoring System (CVSS) a public framework for rating the severity of security vulnerabilities in software.</a:t>
            </a:r>
            <a:r>
              <a:rPr lang="en-US" sz="1800" b="1" i="1"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Here in this scan its shows severity level CVSS 3.0 which means vulnerabilities are very low in ranking</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a:p>
        </p:txBody>
      </p:sp>
    </p:spTree>
    <p:extLst>
      <p:ext uri="{BB962C8B-B14F-4D97-AF65-F5344CB8AC3E}">
        <p14:creationId xmlns:p14="http://schemas.microsoft.com/office/powerpoint/2010/main" val="1095307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Times New Roman" panose="02020603050405020304" pitchFamily="18" charset="0"/>
                <a:ea typeface="Times New Roman" panose="02020603050405020304" pitchFamily="18" charset="0"/>
              </a:rPr>
              <a:t>This scan shows some vulnerabilities in IoT device and shows vulnerability severity level</a:t>
            </a:r>
            <a:r>
              <a:rPr lang="en-US" sz="1800" b="1" i="1" dirty="0">
                <a:effectLst/>
                <a:latin typeface="Times New Roman" panose="02020603050405020304" pitchFamily="18" charset="0"/>
                <a:ea typeface="Times New Roman" panose="02020603050405020304" pitchFamily="18" charset="0"/>
              </a:rPr>
              <a:t> CVSS 3.0. </a:t>
            </a:r>
            <a:r>
              <a:rPr lang="en-US" sz="1800" dirty="0">
                <a:effectLst/>
                <a:latin typeface="Times New Roman" panose="02020603050405020304" pitchFamily="18" charset="0"/>
                <a:ea typeface="Times New Roman" panose="02020603050405020304" pitchFamily="18" charset="0"/>
              </a:rPr>
              <a:t>The Common Vulnerability Scoring System (CVSS) a public framework for rating the severity of security vulnerabilities in software.</a:t>
            </a:r>
            <a:r>
              <a:rPr lang="en-US" sz="1800" b="1" i="1"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Here in this scan its shows severity level CVSS 3.0 which means vulnerabilities are very low in ranking</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175049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34.png"/><Relationship Id="rId18" Type="http://schemas.openxmlformats.org/officeDocument/2006/relationships/customXml" Target="../ink/ink13.xml"/><Relationship Id="rId26" Type="http://schemas.openxmlformats.org/officeDocument/2006/relationships/customXml" Target="../ink/ink20.xml"/><Relationship Id="rId3" Type="http://schemas.openxmlformats.org/officeDocument/2006/relationships/image" Target="../media/image33.png"/><Relationship Id="rId21" Type="http://schemas.openxmlformats.org/officeDocument/2006/relationships/customXml" Target="../ink/ink16.xml"/><Relationship Id="rId7" Type="http://schemas.openxmlformats.org/officeDocument/2006/relationships/image" Target="../media/image330.png"/><Relationship Id="rId12" Type="http://schemas.openxmlformats.org/officeDocument/2006/relationships/customXml" Target="../ink/ink9.xml"/><Relationship Id="rId17" Type="http://schemas.openxmlformats.org/officeDocument/2006/relationships/image" Target="../media/image35.png"/><Relationship Id="rId25" Type="http://schemas.openxmlformats.org/officeDocument/2006/relationships/customXml" Target="../ink/ink19.xml"/><Relationship Id="rId2" Type="http://schemas.openxmlformats.org/officeDocument/2006/relationships/notesSlide" Target="../notesSlides/notesSlide16.xml"/><Relationship Id="rId16" Type="http://schemas.openxmlformats.org/officeDocument/2006/relationships/customXml" Target="../ink/ink12.xml"/><Relationship Id="rId20" Type="http://schemas.openxmlformats.org/officeDocument/2006/relationships/customXml" Target="../ink/ink15.xml"/><Relationship Id="rId29"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customXml" Target="../ink/ink8.xml"/><Relationship Id="rId24" Type="http://schemas.openxmlformats.org/officeDocument/2006/relationships/customXml" Target="../ink/ink18.xml"/><Relationship Id="rId5" Type="http://schemas.openxmlformats.org/officeDocument/2006/relationships/image" Target="../media/image320.png"/><Relationship Id="rId15" Type="http://schemas.openxmlformats.org/officeDocument/2006/relationships/customXml" Target="../ink/ink11.xml"/><Relationship Id="rId23" Type="http://schemas.openxmlformats.org/officeDocument/2006/relationships/customXml" Target="../ink/ink17.xml"/><Relationship Id="rId28" Type="http://schemas.openxmlformats.org/officeDocument/2006/relationships/customXml" Target="../ink/ink21.xml"/><Relationship Id="rId10" Type="http://schemas.openxmlformats.org/officeDocument/2006/relationships/customXml" Target="../ink/ink7.xml"/><Relationship Id="rId19" Type="http://schemas.openxmlformats.org/officeDocument/2006/relationships/customXml" Target="../ink/ink14.xml"/><Relationship Id="rId4" Type="http://schemas.openxmlformats.org/officeDocument/2006/relationships/customXml" Target="../ink/ink3.xml"/><Relationship Id="rId9" Type="http://schemas.openxmlformats.org/officeDocument/2006/relationships/customXml" Target="../ink/ink6.xml"/><Relationship Id="rId14" Type="http://schemas.openxmlformats.org/officeDocument/2006/relationships/customXml" Target="../ink/ink10.xml"/><Relationship Id="rId22" Type="http://schemas.openxmlformats.org/officeDocument/2006/relationships/image" Target="../media/image36.png"/><Relationship Id="rId27" Type="http://schemas.openxmlformats.org/officeDocument/2006/relationships/image" Target="../media/image23.png"/><Relationship Id="rId30" Type="http://schemas.openxmlformats.org/officeDocument/2006/relationships/customXml" Target="../ink/ink23.xml"/></Relationships>
</file>

<file path=ppt/slides/_rels/slide26.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customXml" Target="../ink/ink34.xml"/><Relationship Id="rId26" Type="http://schemas.openxmlformats.org/officeDocument/2006/relationships/customXml" Target="../ink/ink41.xml"/><Relationship Id="rId39" Type="http://schemas.openxmlformats.org/officeDocument/2006/relationships/customXml" Target="../ink/ink54.xml"/><Relationship Id="rId21" Type="http://schemas.openxmlformats.org/officeDocument/2006/relationships/customXml" Target="../ink/ink37.xml"/><Relationship Id="rId34" Type="http://schemas.openxmlformats.org/officeDocument/2006/relationships/customXml" Target="../ink/ink49.xml"/><Relationship Id="rId42" Type="http://schemas.openxmlformats.org/officeDocument/2006/relationships/customXml" Target="../ink/ink56.xml"/><Relationship Id="rId47" Type="http://schemas.openxmlformats.org/officeDocument/2006/relationships/customXml" Target="../ink/ink60.xml"/><Relationship Id="rId50" Type="http://schemas.openxmlformats.org/officeDocument/2006/relationships/customXml" Target="../ink/ink63.xml"/><Relationship Id="rId7" Type="http://schemas.openxmlformats.org/officeDocument/2006/relationships/image" Target="../media/image330.png"/><Relationship Id="rId2" Type="http://schemas.openxmlformats.org/officeDocument/2006/relationships/notesSlide" Target="../notesSlides/notesSlide17.xml"/><Relationship Id="rId16" Type="http://schemas.openxmlformats.org/officeDocument/2006/relationships/customXml" Target="../ink/ink33.xml"/><Relationship Id="rId29" Type="http://schemas.openxmlformats.org/officeDocument/2006/relationships/customXml" Target="../ink/ink44.xml"/><Relationship Id="rId11" Type="http://schemas.openxmlformats.org/officeDocument/2006/relationships/customXml" Target="../ink/ink29.xml"/><Relationship Id="rId24" Type="http://schemas.openxmlformats.org/officeDocument/2006/relationships/customXml" Target="../ink/ink39.xml"/><Relationship Id="rId32" Type="http://schemas.openxmlformats.org/officeDocument/2006/relationships/customXml" Target="../ink/ink47.xml"/><Relationship Id="rId37" Type="http://schemas.openxmlformats.org/officeDocument/2006/relationships/customXml" Target="../ink/ink52.xml"/><Relationship Id="rId40" Type="http://schemas.openxmlformats.org/officeDocument/2006/relationships/customXml" Target="../ink/ink55.xml"/><Relationship Id="rId45" Type="http://schemas.openxmlformats.org/officeDocument/2006/relationships/customXml" Target="../ink/ink59.xml"/><Relationship Id="rId5" Type="http://schemas.openxmlformats.org/officeDocument/2006/relationships/image" Target="../media/image37.png"/><Relationship Id="rId15" Type="http://schemas.openxmlformats.org/officeDocument/2006/relationships/customXml" Target="../ink/ink32.xml"/><Relationship Id="rId23" Type="http://schemas.openxmlformats.org/officeDocument/2006/relationships/customXml" Target="../ink/ink38.xml"/><Relationship Id="rId28" Type="http://schemas.openxmlformats.org/officeDocument/2006/relationships/customXml" Target="../ink/ink43.xml"/><Relationship Id="rId36" Type="http://schemas.openxmlformats.org/officeDocument/2006/relationships/customXml" Target="../ink/ink51.xml"/><Relationship Id="rId49" Type="http://schemas.openxmlformats.org/officeDocument/2006/relationships/customXml" Target="../ink/ink62.xml"/><Relationship Id="rId10" Type="http://schemas.openxmlformats.org/officeDocument/2006/relationships/customXml" Target="../ink/ink28.xml"/><Relationship Id="rId19" Type="http://schemas.openxmlformats.org/officeDocument/2006/relationships/customXml" Target="../ink/ink35.xml"/><Relationship Id="rId31" Type="http://schemas.openxmlformats.org/officeDocument/2006/relationships/customXml" Target="../ink/ink46.xml"/><Relationship Id="rId44" Type="http://schemas.openxmlformats.org/officeDocument/2006/relationships/customXml" Target="../ink/ink58.xml"/><Relationship Id="rId4" Type="http://schemas.openxmlformats.org/officeDocument/2006/relationships/customXml" Target="../ink/ink24.xml"/><Relationship Id="rId9" Type="http://schemas.openxmlformats.org/officeDocument/2006/relationships/customXml" Target="../ink/ink27.xml"/><Relationship Id="rId14" Type="http://schemas.openxmlformats.org/officeDocument/2006/relationships/customXml" Target="../ink/ink31.xml"/><Relationship Id="rId22" Type="http://schemas.openxmlformats.org/officeDocument/2006/relationships/image" Target="../media/image39.png"/><Relationship Id="rId27" Type="http://schemas.openxmlformats.org/officeDocument/2006/relationships/customXml" Target="../ink/ink42.xml"/><Relationship Id="rId30" Type="http://schemas.openxmlformats.org/officeDocument/2006/relationships/customXml" Target="../ink/ink45.xml"/><Relationship Id="rId35" Type="http://schemas.openxmlformats.org/officeDocument/2006/relationships/customXml" Target="../ink/ink50.xml"/><Relationship Id="rId43" Type="http://schemas.openxmlformats.org/officeDocument/2006/relationships/customXml" Target="../ink/ink57.xml"/><Relationship Id="rId48" Type="http://schemas.openxmlformats.org/officeDocument/2006/relationships/customXml" Target="../ink/ink61.xml"/><Relationship Id="rId8" Type="http://schemas.openxmlformats.org/officeDocument/2006/relationships/customXml" Target="../ink/ink26.xml"/><Relationship Id="rId51" Type="http://schemas.openxmlformats.org/officeDocument/2006/relationships/customXml" Target="../ink/ink64.xml"/><Relationship Id="rId3" Type="http://schemas.openxmlformats.org/officeDocument/2006/relationships/image" Target="../media/image33.png"/><Relationship Id="rId12" Type="http://schemas.openxmlformats.org/officeDocument/2006/relationships/customXml" Target="../ink/ink30.xml"/><Relationship Id="rId17" Type="http://schemas.openxmlformats.org/officeDocument/2006/relationships/image" Target="../media/image35.png"/><Relationship Id="rId25" Type="http://schemas.openxmlformats.org/officeDocument/2006/relationships/customXml" Target="../ink/ink40.xml"/><Relationship Id="rId33" Type="http://schemas.openxmlformats.org/officeDocument/2006/relationships/customXml" Target="../ink/ink48.xml"/><Relationship Id="rId38" Type="http://schemas.openxmlformats.org/officeDocument/2006/relationships/customXml" Target="../ink/ink53.xml"/><Relationship Id="rId46" Type="http://schemas.openxmlformats.org/officeDocument/2006/relationships/image" Target="../media/image41.png"/><Relationship Id="rId20" Type="http://schemas.openxmlformats.org/officeDocument/2006/relationships/customXml" Target="../ink/ink36.xml"/><Relationship Id="rId41"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5.xml"/></Relationships>
</file>

<file path=ppt/slides/_rels/slide27.xml.rels><?xml version="1.0" encoding="UTF-8" standalone="yes"?>
<Relationships xmlns="http://schemas.openxmlformats.org/package/2006/relationships"><Relationship Id="rId13" Type="http://schemas.openxmlformats.org/officeDocument/2006/relationships/customXml" Target="../ink/ink72.xml"/><Relationship Id="rId18" Type="http://schemas.openxmlformats.org/officeDocument/2006/relationships/customXml" Target="../ink/ink76.xml"/><Relationship Id="rId26" Type="http://schemas.openxmlformats.org/officeDocument/2006/relationships/customXml" Target="../ink/ink83.xml"/><Relationship Id="rId39" Type="http://schemas.openxmlformats.org/officeDocument/2006/relationships/customXml" Target="../ink/ink96.xml"/><Relationship Id="rId21" Type="http://schemas.openxmlformats.org/officeDocument/2006/relationships/image" Target="../media/image39.png"/><Relationship Id="rId34" Type="http://schemas.openxmlformats.org/officeDocument/2006/relationships/customXml" Target="../ink/ink91.xml"/><Relationship Id="rId42" Type="http://schemas.openxmlformats.org/officeDocument/2006/relationships/customXml" Target="../ink/ink98.xml"/><Relationship Id="rId47" Type="http://schemas.openxmlformats.org/officeDocument/2006/relationships/customXml" Target="../ink/ink102.xml"/><Relationship Id="rId50" Type="http://schemas.openxmlformats.org/officeDocument/2006/relationships/customXml" Target="../ink/ink105.xml"/><Relationship Id="rId7" Type="http://schemas.openxmlformats.org/officeDocument/2006/relationships/customXml" Target="../ink/ink67.xml"/><Relationship Id="rId2" Type="http://schemas.openxmlformats.org/officeDocument/2006/relationships/notesSlide" Target="../notesSlides/notesSlide18.xml"/><Relationship Id="rId16" Type="http://schemas.openxmlformats.org/officeDocument/2006/relationships/image" Target="../media/image35.png"/><Relationship Id="rId29" Type="http://schemas.openxmlformats.org/officeDocument/2006/relationships/customXml" Target="../ink/ink86.xml"/><Relationship Id="rId11" Type="http://schemas.openxmlformats.org/officeDocument/2006/relationships/customXml" Target="../ink/ink71.xml"/><Relationship Id="rId24" Type="http://schemas.openxmlformats.org/officeDocument/2006/relationships/customXml" Target="../ink/ink81.xml"/><Relationship Id="rId32" Type="http://schemas.openxmlformats.org/officeDocument/2006/relationships/customXml" Target="../ink/ink89.xml"/><Relationship Id="rId37" Type="http://schemas.openxmlformats.org/officeDocument/2006/relationships/customXml" Target="../ink/ink94.xml"/><Relationship Id="rId40" Type="http://schemas.openxmlformats.org/officeDocument/2006/relationships/image" Target="../media/image40.png"/><Relationship Id="rId45" Type="http://schemas.openxmlformats.org/officeDocument/2006/relationships/image" Target="../media/image42.png"/><Relationship Id="rId53" Type="http://schemas.openxmlformats.org/officeDocument/2006/relationships/image" Target="../media/image45.png"/><Relationship Id="rId5" Type="http://schemas.openxmlformats.org/officeDocument/2006/relationships/customXml" Target="../ink/ink66.xml"/><Relationship Id="rId10" Type="http://schemas.openxmlformats.org/officeDocument/2006/relationships/customXml" Target="../ink/ink70.xml"/><Relationship Id="rId19" Type="http://schemas.openxmlformats.org/officeDocument/2006/relationships/customXml" Target="../ink/ink77.xml"/><Relationship Id="rId31" Type="http://schemas.openxmlformats.org/officeDocument/2006/relationships/customXml" Target="../ink/ink88.xml"/><Relationship Id="rId44" Type="http://schemas.openxmlformats.org/officeDocument/2006/relationships/customXml" Target="../ink/ink100.xml"/><Relationship Id="rId52"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customXml" Target="../ink/ink69.xml"/><Relationship Id="rId14" Type="http://schemas.openxmlformats.org/officeDocument/2006/relationships/customXml" Target="../ink/ink73.xml"/><Relationship Id="rId22" Type="http://schemas.openxmlformats.org/officeDocument/2006/relationships/customXml" Target="../ink/ink79.xml"/><Relationship Id="rId27" Type="http://schemas.openxmlformats.org/officeDocument/2006/relationships/customXml" Target="../ink/ink84.xml"/><Relationship Id="rId30" Type="http://schemas.openxmlformats.org/officeDocument/2006/relationships/customXml" Target="../ink/ink87.xml"/><Relationship Id="rId35" Type="http://schemas.openxmlformats.org/officeDocument/2006/relationships/customXml" Target="../ink/ink92.xml"/><Relationship Id="rId43" Type="http://schemas.openxmlformats.org/officeDocument/2006/relationships/customXml" Target="../ink/ink99.xml"/><Relationship Id="rId48" Type="http://schemas.openxmlformats.org/officeDocument/2006/relationships/customXml" Target="../ink/ink103.xml"/><Relationship Id="rId8" Type="http://schemas.openxmlformats.org/officeDocument/2006/relationships/customXml" Target="../ink/ink68.xml"/><Relationship Id="rId51" Type="http://schemas.openxmlformats.org/officeDocument/2006/relationships/image" Target="../media/image43.png"/><Relationship Id="rId3" Type="http://schemas.openxmlformats.org/officeDocument/2006/relationships/customXml" Target="../ink/ink65.xml"/><Relationship Id="rId12" Type="http://schemas.openxmlformats.org/officeDocument/2006/relationships/image" Target="../media/image38.png"/><Relationship Id="rId17" Type="http://schemas.openxmlformats.org/officeDocument/2006/relationships/customXml" Target="../ink/ink75.xml"/><Relationship Id="rId25" Type="http://schemas.openxmlformats.org/officeDocument/2006/relationships/customXml" Target="../ink/ink82.xml"/><Relationship Id="rId33" Type="http://schemas.openxmlformats.org/officeDocument/2006/relationships/customXml" Target="../ink/ink90.xml"/><Relationship Id="rId38" Type="http://schemas.openxmlformats.org/officeDocument/2006/relationships/customXml" Target="../ink/ink95.xml"/><Relationship Id="rId46" Type="http://schemas.openxmlformats.org/officeDocument/2006/relationships/customXml" Target="../ink/ink101.xml"/><Relationship Id="rId20" Type="http://schemas.openxmlformats.org/officeDocument/2006/relationships/customXml" Target="../ink/ink78.xml"/><Relationship Id="rId41" Type="http://schemas.openxmlformats.org/officeDocument/2006/relationships/customXml" Target="../ink/ink97.xml"/><Relationship Id="rId1" Type="http://schemas.openxmlformats.org/officeDocument/2006/relationships/slideLayout" Target="../slideLayouts/slideLayout2.xml"/><Relationship Id="rId6" Type="http://schemas.openxmlformats.org/officeDocument/2006/relationships/image" Target="../media/image330.png"/><Relationship Id="rId15" Type="http://schemas.openxmlformats.org/officeDocument/2006/relationships/customXml" Target="../ink/ink74.xml"/><Relationship Id="rId23" Type="http://schemas.openxmlformats.org/officeDocument/2006/relationships/customXml" Target="../ink/ink80.xml"/><Relationship Id="rId28" Type="http://schemas.openxmlformats.org/officeDocument/2006/relationships/customXml" Target="../ink/ink85.xml"/><Relationship Id="rId36" Type="http://schemas.openxmlformats.org/officeDocument/2006/relationships/customXml" Target="../ink/ink93.xml"/><Relationship Id="rId49" Type="http://schemas.openxmlformats.org/officeDocument/2006/relationships/customXml" Target="../ink/ink104.xml"/></Relationships>
</file>

<file path=ppt/slides/_rels/slide28.xml.rels><?xml version="1.0" encoding="UTF-8" standalone="yes"?>
<Relationships xmlns="http://schemas.openxmlformats.org/package/2006/relationships"><Relationship Id="rId13" Type="http://schemas.openxmlformats.org/officeDocument/2006/relationships/customXml" Target="../ink/ink114.xml"/><Relationship Id="rId18" Type="http://schemas.openxmlformats.org/officeDocument/2006/relationships/customXml" Target="../ink/ink118.xml"/><Relationship Id="rId26" Type="http://schemas.openxmlformats.org/officeDocument/2006/relationships/customXml" Target="../ink/ink126.xml"/><Relationship Id="rId39" Type="http://schemas.openxmlformats.org/officeDocument/2006/relationships/customXml" Target="../ink/ink138.xml"/><Relationship Id="rId21" Type="http://schemas.openxmlformats.org/officeDocument/2006/relationships/customXml" Target="../ink/ink121.xml"/><Relationship Id="rId34" Type="http://schemas.openxmlformats.org/officeDocument/2006/relationships/customXml" Target="../ink/ink134.xml"/><Relationship Id="rId42" Type="http://schemas.openxmlformats.org/officeDocument/2006/relationships/customXml" Target="../ink/ink140.xml"/><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customXml" Target="../ink/ink109.xml"/><Relationship Id="rId2" Type="http://schemas.openxmlformats.org/officeDocument/2006/relationships/notesSlide" Target="../notesSlides/notesSlide19.xml"/><Relationship Id="rId16" Type="http://schemas.openxmlformats.org/officeDocument/2006/relationships/customXml" Target="../ink/ink116.xml"/><Relationship Id="rId29" Type="http://schemas.openxmlformats.org/officeDocument/2006/relationships/customXml" Target="../ink/ink129.xml"/><Relationship Id="rId11" Type="http://schemas.openxmlformats.org/officeDocument/2006/relationships/customXml" Target="../ink/ink112.xml"/><Relationship Id="rId24" Type="http://schemas.openxmlformats.org/officeDocument/2006/relationships/customXml" Target="../ink/ink124.xml"/><Relationship Id="rId32" Type="http://schemas.openxmlformats.org/officeDocument/2006/relationships/customXml" Target="../ink/ink132.xml"/><Relationship Id="rId37" Type="http://schemas.openxmlformats.org/officeDocument/2006/relationships/customXml" Target="../ink/ink136.xml"/><Relationship Id="rId40" Type="http://schemas.openxmlformats.org/officeDocument/2006/relationships/customXml" Target="../ink/ink139.xml"/><Relationship Id="rId45" Type="http://schemas.openxmlformats.org/officeDocument/2006/relationships/customXml" Target="../ink/ink143.xml"/><Relationship Id="rId5" Type="http://schemas.openxmlformats.org/officeDocument/2006/relationships/customXml" Target="../ink/ink107.xml"/><Relationship Id="rId15" Type="http://schemas.openxmlformats.org/officeDocument/2006/relationships/customXml" Target="../ink/ink115.xml"/><Relationship Id="rId23" Type="http://schemas.openxmlformats.org/officeDocument/2006/relationships/customXml" Target="../ink/ink123.xml"/><Relationship Id="rId28" Type="http://schemas.openxmlformats.org/officeDocument/2006/relationships/customXml" Target="../ink/ink128.xml"/><Relationship Id="rId36" Type="http://schemas.openxmlformats.org/officeDocument/2006/relationships/image" Target="../media/image40.png"/><Relationship Id="rId49" Type="http://schemas.openxmlformats.org/officeDocument/2006/relationships/image" Target="../media/image48.png"/><Relationship Id="rId10" Type="http://schemas.openxmlformats.org/officeDocument/2006/relationships/image" Target="../media/image38.png"/><Relationship Id="rId19" Type="http://schemas.openxmlformats.org/officeDocument/2006/relationships/customXml" Target="../ink/ink119.xml"/><Relationship Id="rId31" Type="http://schemas.openxmlformats.org/officeDocument/2006/relationships/customXml" Target="../ink/ink131.xml"/><Relationship Id="rId44" Type="http://schemas.openxmlformats.org/officeDocument/2006/relationships/customXml" Target="../ink/ink142.xml"/><Relationship Id="rId4" Type="http://schemas.openxmlformats.org/officeDocument/2006/relationships/image" Target="../media/image330.png"/><Relationship Id="rId9" Type="http://schemas.openxmlformats.org/officeDocument/2006/relationships/customXml" Target="../ink/ink111.xml"/><Relationship Id="rId14" Type="http://schemas.openxmlformats.org/officeDocument/2006/relationships/image" Target="../media/image35.png"/><Relationship Id="rId22" Type="http://schemas.openxmlformats.org/officeDocument/2006/relationships/customXml" Target="../ink/ink122.xml"/><Relationship Id="rId27" Type="http://schemas.openxmlformats.org/officeDocument/2006/relationships/customXml" Target="../ink/ink127.xml"/><Relationship Id="rId30" Type="http://schemas.openxmlformats.org/officeDocument/2006/relationships/customXml" Target="../ink/ink130.xml"/><Relationship Id="rId35" Type="http://schemas.openxmlformats.org/officeDocument/2006/relationships/customXml" Target="../ink/ink135.xml"/><Relationship Id="rId43" Type="http://schemas.openxmlformats.org/officeDocument/2006/relationships/customXml" Target="../ink/ink141.xml"/><Relationship Id="rId48" Type="http://schemas.openxmlformats.org/officeDocument/2006/relationships/image" Target="../media/image47.png"/><Relationship Id="rId8" Type="http://schemas.openxmlformats.org/officeDocument/2006/relationships/customXml" Target="../ink/ink110.xml"/><Relationship Id="rId3" Type="http://schemas.openxmlformats.org/officeDocument/2006/relationships/customXml" Target="../ink/ink106.xml"/><Relationship Id="rId12" Type="http://schemas.openxmlformats.org/officeDocument/2006/relationships/customXml" Target="../ink/ink113.xml"/><Relationship Id="rId17" Type="http://schemas.openxmlformats.org/officeDocument/2006/relationships/customXml" Target="../ink/ink117.xml"/><Relationship Id="rId25" Type="http://schemas.openxmlformats.org/officeDocument/2006/relationships/customXml" Target="../ink/ink125.xml"/><Relationship Id="rId33" Type="http://schemas.openxmlformats.org/officeDocument/2006/relationships/customXml" Target="../ink/ink133.xml"/><Relationship Id="rId38" Type="http://schemas.openxmlformats.org/officeDocument/2006/relationships/customXml" Target="../ink/ink137.xml"/><Relationship Id="rId46" Type="http://schemas.openxmlformats.org/officeDocument/2006/relationships/customXml" Target="../ink/ink144.xml"/><Relationship Id="rId20" Type="http://schemas.openxmlformats.org/officeDocument/2006/relationships/customXml" Target="../ink/ink120.xml"/><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108.xml"/></Relationships>
</file>

<file path=ppt/slides/_rels/slide29.xml.rels><?xml version="1.0" encoding="UTF-8" standalone="yes"?>
<Relationships xmlns="http://schemas.openxmlformats.org/package/2006/relationships"><Relationship Id="rId13" Type="http://schemas.openxmlformats.org/officeDocument/2006/relationships/customXml" Target="../ink/ink153.xml"/><Relationship Id="rId18" Type="http://schemas.openxmlformats.org/officeDocument/2006/relationships/customXml" Target="../ink/ink157.xml"/><Relationship Id="rId26" Type="http://schemas.openxmlformats.org/officeDocument/2006/relationships/customXml" Target="../ink/ink165.xml"/><Relationship Id="rId39" Type="http://schemas.openxmlformats.org/officeDocument/2006/relationships/customXml" Target="../ink/ink177.xml"/><Relationship Id="rId21" Type="http://schemas.openxmlformats.org/officeDocument/2006/relationships/customXml" Target="../ink/ink160.xml"/><Relationship Id="rId34" Type="http://schemas.openxmlformats.org/officeDocument/2006/relationships/customXml" Target="../ink/ink173.xml"/><Relationship Id="rId42" Type="http://schemas.openxmlformats.org/officeDocument/2006/relationships/customXml" Target="../ink/ink179.xml"/><Relationship Id="rId47" Type="http://schemas.openxmlformats.org/officeDocument/2006/relationships/image" Target="../media/image49.png"/><Relationship Id="rId50" Type="http://schemas.openxmlformats.org/officeDocument/2006/relationships/image" Target="../media/image51.png"/><Relationship Id="rId55" Type="http://schemas.openxmlformats.org/officeDocument/2006/relationships/customXml" Target="../ink/ink187.xml"/><Relationship Id="rId7" Type="http://schemas.openxmlformats.org/officeDocument/2006/relationships/customXml" Target="../ink/ink148.xml"/><Relationship Id="rId2" Type="http://schemas.openxmlformats.org/officeDocument/2006/relationships/notesSlide" Target="../notesSlides/notesSlide20.xml"/><Relationship Id="rId16" Type="http://schemas.openxmlformats.org/officeDocument/2006/relationships/customXml" Target="../ink/ink155.xml"/><Relationship Id="rId29" Type="http://schemas.openxmlformats.org/officeDocument/2006/relationships/customXml" Target="../ink/ink168.xml"/><Relationship Id="rId11" Type="http://schemas.openxmlformats.org/officeDocument/2006/relationships/customXml" Target="../ink/ink151.xml"/><Relationship Id="rId24" Type="http://schemas.openxmlformats.org/officeDocument/2006/relationships/customXml" Target="../ink/ink163.xml"/><Relationship Id="rId32" Type="http://schemas.openxmlformats.org/officeDocument/2006/relationships/customXml" Target="../ink/ink171.xml"/><Relationship Id="rId37" Type="http://schemas.openxmlformats.org/officeDocument/2006/relationships/customXml" Target="../ink/ink175.xml"/><Relationship Id="rId40" Type="http://schemas.openxmlformats.org/officeDocument/2006/relationships/customXml" Target="../ink/ink178.xml"/><Relationship Id="rId45" Type="http://schemas.openxmlformats.org/officeDocument/2006/relationships/customXml" Target="../ink/ink182.xml"/><Relationship Id="rId53" Type="http://schemas.openxmlformats.org/officeDocument/2006/relationships/customXml" Target="../ink/ink186.xml"/><Relationship Id="rId5" Type="http://schemas.openxmlformats.org/officeDocument/2006/relationships/customXml" Target="../ink/ink146.xml"/><Relationship Id="rId10" Type="http://schemas.openxmlformats.org/officeDocument/2006/relationships/image" Target="../media/image38.png"/><Relationship Id="rId19" Type="http://schemas.openxmlformats.org/officeDocument/2006/relationships/customXml" Target="../ink/ink158.xml"/><Relationship Id="rId31" Type="http://schemas.openxmlformats.org/officeDocument/2006/relationships/customXml" Target="../ink/ink170.xml"/><Relationship Id="rId44" Type="http://schemas.openxmlformats.org/officeDocument/2006/relationships/customXml" Target="../ink/ink181.xml"/><Relationship Id="rId52" Type="http://schemas.openxmlformats.org/officeDocument/2006/relationships/image" Target="../media/image52.png"/><Relationship Id="rId4" Type="http://schemas.openxmlformats.org/officeDocument/2006/relationships/image" Target="../media/image330.png"/><Relationship Id="rId9" Type="http://schemas.openxmlformats.org/officeDocument/2006/relationships/customXml" Target="../ink/ink150.xml"/><Relationship Id="rId14" Type="http://schemas.openxmlformats.org/officeDocument/2006/relationships/image" Target="../media/image35.png"/><Relationship Id="rId22" Type="http://schemas.openxmlformats.org/officeDocument/2006/relationships/customXml" Target="../ink/ink161.xml"/><Relationship Id="rId27" Type="http://schemas.openxmlformats.org/officeDocument/2006/relationships/customXml" Target="../ink/ink166.xml"/><Relationship Id="rId30" Type="http://schemas.openxmlformats.org/officeDocument/2006/relationships/customXml" Target="../ink/ink169.xml"/><Relationship Id="rId35" Type="http://schemas.openxmlformats.org/officeDocument/2006/relationships/customXml" Target="../ink/ink174.xml"/><Relationship Id="rId43" Type="http://schemas.openxmlformats.org/officeDocument/2006/relationships/customXml" Target="../ink/ink180.xml"/><Relationship Id="rId48" Type="http://schemas.openxmlformats.org/officeDocument/2006/relationships/image" Target="../media/image50.png"/><Relationship Id="rId8" Type="http://schemas.openxmlformats.org/officeDocument/2006/relationships/customXml" Target="../ink/ink149.xml"/><Relationship Id="rId51" Type="http://schemas.openxmlformats.org/officeDocument/2006/relationships/customXml" Target="../ink/ink185.xml"/><Relationship Id="rId3" Type="http://schemas.openxmlformats.org/officeDocument/2006/relationships/customXml" Target="../ink/ink145.xml"/><Relationship Id="rId12" Type="http://schemas.openxmlformats.org/officeDocument/2006/relationships/customXml" Target="../ink/ink152.xml"/><Relationship Id="rId17" Type="http://schemas.openxmlformats.org/officeDocument/2006/relationships/customXml" Target="../ink/ink156.xml"/><Relationship Id="rId25" Type="http://schemas.openxmlformats.org/officeDocument/2006/relationships/customXml" Target="../ink/ink164.xml"/><Relationship Id="rId33" Type="http://schemas.openxmlformats.org/officeDocument/2006/relationships/customXml" Target="../ink/ink172.xml"/><Relationship Id="rId38" Type="http://schemas.openxmlformats.org/officeDocument/2006/relationships/customXml" Target="../ink/ink176.xml"/><Relationship Id="rId46" Type="http://schemas.openxmlformats.org/officeDocument/2006/relationships/customXml" Target="../ink/ink183.xml"/><Relationship Id="rId20" Type="http://schemas.openxmlformats.org/officeDocument/2006/relationships/customXml" Target="../ink/ink159.xml"/><Relationship Id="rId41" Type="http://schemas.openxmlformats.org/officeDocument/2006/relationships/image" Target="../media/image42.png"/><Relationship Id="rId54"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customXml" Target="../ink/ink147.xml"/><Relationship Id="rId15" Type="http://schemas.openxmlformats.org/officeDocument/2006/relationships/customXml" Target="../ink/ink154.xml"/><Relationship Id="rId23" Type="http://schemas.openxmlformats.org/officeDocument/2006/relationships/customXml" Target="../ink/ink162.xml"/><Relationship Id="rId28" Type="http://schemas.openxmlformats.org/officeDocument/2006/relationships/customXml" Target="../ink/ink167.xml"/><Relationship Id="rId36" Type="http://schemas.openxmlformats.org/officeDocument/2006/relationships/image" Target="../media/image40.png"/><Relationship Id="rId49" Type="http://schemas.openxmlformats.org/officeDocument/2006/relationships/customXml" Target="../ink/ink18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customXml" Target="../ink/ink196.xml"/><Relationship Id="rId18" Type="http://schemas.openxmlformats.org/officeDocument/2006/relationships/customXml" Target="../ink/ink200.xml"/><Relationship Id="rId26" Type="http://schemas.openxmlformats.org/officeDocument/2006/relationships/customXml" Target="../ink/ink208.xml"/><Relationship Id="rId39" Type="http://schemas.openxmlformats.org/officeDocument/2006/relationships/customXml" Target="../ink/ink220.xml"/><Relationship Id="rId21" Type="http://schemas.openxmlformats.org/officeDocument/2006/relationships/customXml" Target="../ink/ink203.xml"/><Relationship Id="rId34" Type="http://schemas.openxmlformats.org/officeDocument/2006/relationships/customXml" Target="../ink/ink216.xml"/><Relationship Id="rId42" Type="http://schemas.openxmlformats.org/officeDocument/2006/relationships/customXml" Target="../ink/ink222.xml"/><Relationship Id="rId47" Type="http://schemas.openxmlformats.org/officeDocument/2006/relationships/customXml" Target="../ink/ink227.xml"/><Relationship Id="rId50" Type="http://schemas.openxmlformats.org/officeDocument/2006/relationships/image" Target="../media/image59.png"/><Relationship Id="rId7" Type="http://schemas.openxmlformats.org/officeDocument/2006/relationships/customXml" Target="../ink/ink191.xml"/><Relationship Id="rId2" Type="http://schemas.openxmlformats.org/officeDocument/2006/relationships/notesSlide" Target="../notesSlides/notesSlide21.xml"/><Relationship Id="rId16" Type="http://schemas.openxmlformats.org/officeDocument/2006/relationships/customXml" Target="../ink/ink198.xml"/><Relationship Id="rId29" Type="http://schemas.openxmlformats.org/officeDocument/2006/relationships/customXml" Target="../ink/ink211.xml"/><Relationship Id="rId11" Type="http://schemas.openxmlformats.org/officeDocument/2006/relationships/customXml" Target="../ink/ink194.xml"/><Relationship Id="rId24" Type="http://schemas.openxmlformats.org/officeDocument/2006/relationships/customXml" Target="../ink/ink206.xml"/><Relationship Id="rId32" Type="http://schemas.openxmlformats.org/officeDocument/2006/relationships/customXml" Target="../ink/ink214.xml"/><Relationship Id="rId37" Type="http://schemas.openxmlformats.org/officeDocument/2006/relationships/customXml" Target="../ink/ink218.xml"/><Relationship Id="rId40" Type="http://schemas.openxmlformats.org/officeDocument/2006/relationships/customXml" Target="../ink/ink221.xml"/><Relationship Id="rId45" Type="http://schemas.openxmlformats.org/officeDocument/2006/relationships/customXml" Target="../ink/ink225.xml"/><Relationship Id="rId53" Type="http://schemas.openxmlformats.org/officeDocument/2006/relationships/customXml" Target="../ink/ink230.xml"/><Relationship Id="rId5" Type="http://schemas.openxmlformats.org/officeDocument/2006/relationships/customXml" Target="../ink/ink189.xml"/><Relationship Id="rId10" Type="http://schemas.openxmlformats.org/officeDocument/2006/relationships/image" Target="../media/image54.png"/><Relationship Id="rId19" Type="http://schemas.openxmlformats.org/officeDocument/2006/relationships/customXml" Target="../ink/ink201.xml"/><Relationship Id="rId31" Type="http://schemas.openxmlformats.org/officeDocument/2006/relationships/customXml" Target="../ink/ink213.xml"/><Relationship Id="rId44" Type="http://schemas.openxmlformats.org/officeDocument/2006/relationships/customXml" Target="../ink/ink224.xml"/><Relationship Id="rId52" Type="http://schemas.openxmlformats.org/officeDocument/2006/relationships/image" Target="../media/image60.png"/><Relationship Id="rId4" Type="http://schemas.openxmlformats.org/officeDocument/2006/relationships/image" Target="../media/image23.png"/><Relationship Id="rId9" Type="http://schemas.openxmlformats.org/officeDocument/2006/relationships/customXml" Target="../ink/ink193.xml"/><Relationship Id="rId14" Type="http://schemas.openxmlformats.org/officeDocument/2006/relationships/image" Target="../media/image55.png"/><Relationship Id="rId22" Type="http://schemas.openxmlformats.org/officeDocument/2006/relationships/customXml" Target="../ink/ink204.xml"/><Relationship Id="rId27" Type="http://schemas.openxmlformats.org/officeDocument/2006/relationships/customXml" Target="../ink/ink209.xml"/><Relationship Id="rId30" Type="http://schemas.openxmlformats.org/officeDocument/2006/relationships/customXml" Target="../ink/ink212.xml"/><Relationship Id="rId35" Type="http://schemas.openxmlformats.org/officeDocument/2006/relationships/customXml" Target="../ink/ink217.xml"/><Relationship Id="rId43" Type="http://schemas.openxmlformats.org/officeDocument/2006/relationships/customXml" Target="../ink/ink223.xml"/><Relationship Id="rId48" Type="http://schemas.openxmlformats.org/officeDocument/2006/relationships/image" Target="../media/image58.png"/><Relationship Id="rId8" Type="http://schemas.openxmlformats.org/officeDocument/2006/relationships/customXml" Target="../ink/ink192.xml"/><Relationship Id="rId51" Type="http://schemas.openxmlformats.org/officeDocument/2006/relationships/customXml" Target="../ink/ink229.xml"/><Relationship Id="rId3" Type="http://schemas.openxmlformats.org/officeDocument/2006/relationships/customXml" Target="../ink/ink188.xml"/><Relationship Id="rId12" Type="http://schemas.openxmlformats.org/officeDocument/2006/relationships/customXml" Target="../ink/ink195.xml"/><Relationship Id="rId17" Type="http://schemas.openxmlformats.org/officeDocument/2006/relationships/customXml" Target="../ink/ink199.xml"/><Relationship Id="rId25" Type="http://schemas.openxmlformats.org/officeDocument/2006/relationships/customXml" Target="../ink/ink207.xml"/><Relationship Id="rId33" Type="http://schemas.openxmlformats.org/officeDocument/2006/relationships/customXml" Target="../ink/ink215.xml"/><Relationship Id="rId38" Type="http://schemas.openxmlformats.org/officeDocument/2006/relationships/customXml" Target="../ink/ink219.xml"/><Relationship Id="rId46" Type="http://schemas.openxmlformats.org/officeDocument/2006/relationships/customXml" Target="../ink/ink226.xml"/><Relationship Id="rId20" Type="http://schemas.openxmlformats.org/officeDocument/2006/relationships/customXml" Target="../ink/ink202.xml"/><Relationship Id="rId41" Type="http://schemas.openxmlformats.org/officeDocument/2006/relationships/image" Target="../media/image57.png"/><Relationship Id="rId54"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customXml" Target="../ink/ink190.xml"/><Relationship Id="rId15" Type="http://schemas.openxmlformats.org/officeDocument/2006/relationships/customXml" Target="../ink/ink197.xml"/><Relationship Id="rId23" Type="http://schemas.openxmlformats.org/officeDocument/2006/relationships/customXml" Target="../ink/ink205.xml"/><Relationship Id="rId28" Type="http://schemas.openxmlformats.org/officeDocument/2006/relationships/customXml" Target="../ink/ink210.xml"/><Relationship Id="rId36" Type="http://schemas.openxmlformats.org/officeDocument/2006/relationships/image" Target="../media/image56.png"/><Relationship Id="rId49" Type="http://schemas.openxmlformats.org/officeDocument/2006/relationships/customXml" Target="../ink/ink228.xml"/></Relationships>
</file>

<file path=ppt/slides/_rels/slide31.xml.rels><?xml version="1.0" encoding="UTF-8" standalone="yes"?>
<Relationships xmlns="http://schemas.openxmlformats.org/package/2006/relationships"><Relationship Id="rId13" Type="http://schemas.openxmlformats.org/officeDocument/2006/relationships/customXml" Target="../ink/ink239.xml"/><Relationship Id="rId18" Type="http://schemas.openxmlformats.org/officeDocument/2006/relationships/customXml" Target="../ink/ink243.xml"/><Relationship Id="rId26" Type="http://schemas.openxmlformats.org/officeDocument/2006/relationships/customXml" Target="../ink/ink251.xml"/><Relationship Id="rId39" Type="http://schemas.openxmlformats.org/officeDocument/2006/relationships/customXml" Target="../ink/ink263.xml"/><Relationship Id="rId21" Type="http://schemas.openxmlformats.org/officeDocument/2006/relationships/customXml" Target="../ink/ink246.xml"/><Relationship Id="rId34" Type="http://schemas.openxmlformats.org/officeDocument/2006/relationships/customXml" Target="../ink/ink259.xml"/><Relationship Id="rId42" Type="http://schemas.openxmlformats.org/officeDocument/2006/relationships/customXml" Target="../ink/ink265.xml"/><Relationship Id="rId47" Type="http://schemas.openxmlformats.org/officeDocument/2006/relationships/customXml" Target="../ink/ink270.xml"/><Relationship Id="rId50" Type="http://schemas.openxmlformats.org/officeDocument/2006/relationships/image" Target="../media/image62.png"/><Relationship Id="rId7" Type="http://schemas.openxmlformats.org/officeDocument/2006/relationships/customXml" Target="../ink/ink234.xml"/><Relationship Id="rId2" Type="http://schemas.openxmlformats.org/officeDocument/2006/relationships/notesSlide" Target="../notesSlides/notesSlide22.xml"/><Relationship Id="rId16" Type="http://schemas.openxmlformats.org/officeDocument/2006/relationships/customXml" Target="../ink/ink241.xml"/><Relationship Id="rId29" Type="http://schemas.openxmlformats.org/officeDocument/2006/relationships/customXml" Target="../ink/ink254.xml"/><Relationship Id="rId11" Type="http://schemas.openxmlformats.org/officeDocument/2006/relationships/customXml" Target="../ink/ink237.xml"/><Relationship Id="rId24" Type="http://schemas.openxmlformats.org/officeDocument/2006/relationships/customXml" Target="../ink/ink249.xml"/><Relationship Id="rId32" Type="http://schemas.openxmlformats.org/officeDocument/2006/relationships/customXml" Target="../ink/ink257.xml"/><Relationship Id="rId37" Type="http://schemas.openxmlformats.org/officeDocument/2006/relationships/customXml" Target="../ink/ink261.xml"/><Relationship Id="rId40" Type="http://schemas.openxmlformats.org/officeDocument/2006/relationships/customXml" Target="../ink/ink264.xml"/><Relationship Id="rId45" Type="http://schemas.openxmlformats.org/officeDocument/2006/relationships/customXml" Target="../ink/ink268.xml"/><Relationship Id="rId53" Type="http://schemas.openxmlformats.org/officeDocument/2006/relationships/image" Target="../media/image23.png"/><Relationship Id="rId5" Type="http://schemas.openxmlformats.org/officeDocument/2006/relationships/customXml" Target="../ink/ink232.xml"/><Relationship Id="rId10" Type="http://schemas.openxmlformats.org/officeDocument/2006/relationships/image" Target="../media/image38.png"/><Relationship Id="rId19" Type="http://schemas.openxmlformats.org/officeDocument/2006/relationships/customXml" Target="../ink/ink244.xml"/><Relationship Id="rId31" Type="http://schemas.openxmlformats.org/officeDocument/2006/relationships/customXml" Target="../ink/ink256.xml"/><Relationship Id="rId44" Type="http://schemas.openxmlformats.org/officeDocument/2006/relationships/customXml" Target="../ink/ink267.xml"/><Relationship Id="rId52" Type="http://schemas.openxmlformats.org/officeDocument/2006/relationships/customXml" Target="../ink/ink272.xml"/><Relationship Id="rId4" Type="http://schemas.openxmlformats.org/officeDocument/2006/relationships/image" Target="../media/image330.png"/><Relationship Id="rId9" Type="http://schemas.openxmlformats.org/officeDocument/2006/relationships/customXml" Target="../ink/ink236.xml"/><Relationship Id="rId14" Type="http://schemas.openxmlformats.org/officeDocument/2006/relationships/image" Target="../media/image35.png"/><Relationship Id="rId22" Type="http://schemas.openxmlformats.org/officeDocument/2006/relationships/customXml" Target="../ink/ink247.xml"/><Relationship Id="rId27" Type="http://schemas.openxmlformats.org/officeDocument/2006/relationships/customXml" Target="../ink/ink252.xml"/><Relationship Id="rId30" Type="http://schemas.openxmlformats.org/officeDocument/2006/relationships/customXml" Target="../ink/ink255.xml"/><Relationship Id="rId35" Type="http://schemas.openxmlformats.org/officeDocument/2006/relationships/customXml" Target="../ink/ink260.xml"/><Relationship Id="rId43" Type="http://schemas.openxmlformats.org/officeDocument/2006/relationships/customXml" Target="../ink/ink266.xml"/><Relationship Id="rId48" Type="http://schemas.openxmlformats.org/officeDocument/2006/relationships/image" Target="../media/image540.png"/><Relationship Id="rId8" Type="http://schemas.openxmlformats.org/officeDocument/2006/relationships/customXml" Target="../ink/ink235.xml"/><Relationship Id="rId51" Type="http://schemas.openxmlformats.org/officeDocument/2006/relationships/image" Target="../media/image63.png"/><Relationship Id="rId3" Type="http://schemas.openxmlformats.org/officeDocument/2006/relationships/customXml" Target="../ink/ink231.xml"/><Relationship Id="rId12" Type="http://schemas.openxmlformats.org/officeDocument/2006/relationships/customXml" Target="../ink/ink238.xml"/><Relationship Id="rId17" Type="http://schemas.openxmlformats.org/officeDocument/2006/relationships/customXml" Target="../ink/ink242.xml"/><Relationship Id="rId25" Type="http://schemas.openxmlformats.org/officeDocument/2006/relationships/customXml" Target="../ink/ink250.xml"/><Relationship Id="rId33" Type="http://schemas.openxmlformats.org/officeDocument/2006/relationships/customXml" Target="../ink/ink258.xml"/><Relationship Id="rId38" Type="http://schemas.openxmlformats.org/officeDocument/2006/relationships/customXml" Target="../ink/ink262.xml"/><Relationship Id="rId46" Type="http://schemas.openxmlformats.org/officeDocument/2006/relationships/customXml" Target="../ink/ink269.xml"/><Relationship Id="rId20" Type="http://schemas.openxmlformats.org/officeDocument/2006/relationships/customXml" Target="../ink/ink245.xml"/><Relationship Id="rId41" Type="http://schemas.openxmlformats.org/officeDocument/2006/relationships/image" Target="../media/image42.png"/><Relationship Id="rId54" Type="http://schemas.openxmlformats.org/officeDocument/2006/relationships/customXml" Target="../ink/ink273.xml"/><Relationship Id="rId1" Type="http://schemas.openxmlformats.org/officeDocument/2006/relationships/slideLayout" Target="../slideLayouts/slideLayout2.xml"/><Relationship Id="rId6" Type="http://schemas.openxmlformats.org/officeDocument/2006/relationships/customXml" Target="../ink/ink233.xml"/><Relationship Id="rId15" Type="http://schemas.openxmlformats.org/officeDocument/2006/relationships/customXml" Target="../ink/ink240.xml"/><Relationship Id="rId23" Type="http://schemas.openxmlformats.org/officeDocument/2006/relationships/customXml" Target="../ink/ink248.xml"/><Relationship Id="rId28" Type="http://schemas.openxmlformats.org/officeDocument/2006/relationships/customXml" Target="../ink/ink253.xml"/><Relationship Id="rId36" Type="http://schemas.openxmlformats.org/officeDocument/2006/relationships/image" Target="../media/image40.png"/><Relationship Id="rId49" Type="http://schemas.openxmlformats.org/officeDocument/2006/relationships/customXml" Target="../ink/ink271.xml"/></Relationships>
</file>

<file path=ppt/slides/_rels/slide32.xml.rels><?xml version="1.0" encoding="UTF-8" standalone="yes"?>
<Relationships xmlns="http://schemas.openxmlformats.org/package/2006/relationships"><Relationship Id="rId13" Type="http://schemas.openxmlformats.org/officeDocument/2006/relationships/customXml" Target="../ink/ink281.xml"/><Relationship Id="rId18" Type="http://schemas.openxmlformats.org/officeDocument/2006/relationships/customXml" Target="../ink/ink285.xml"/><Relationship Id="rId26" Type="http://schemas.openxmlformats.org/officeDocument/2006/relationships/customXml" Target="../ink/ink293.xml"/><Relationship Id="rId39" Type="http://schemas.openxmlformats.org/officeDocument/2006/relationships/customXml" Target="../ink/ink305.xml"/><Relationship Id="rId21" Type="http://schemas.openxmlformats.org/officeDocument/2006/relationships/customXml" Target="../ink/ink288.xml"/><Relationship Id="rId34" Type="http://schemas.openxmlformats.org/officeDocument/2006/relationships/customXml" Target="../ink/ink301.xml"/><Relationship Id="rId42" Type="http://schemas.openxmlformats.org/officeDocument/2006/relationships/image" Target="../media/image57.png"/><Relationship Id="rId47" Type="http://schemas.openxmlformats.org/officeDocument/2006/relationships/customXml" Target="../ink/ink312.xml"/><Relationship Id="rId50" Type="http://schemas.openxmlformats.org/officeDocument/2006/relationships/customXml" Target="../ink/ink314.xml"/><Relationship Id="rId7" Type="http://schemas.openxmlformats.org/officeDocument/2006/relationships/customXml" Target="../ink/ink276.xml"/><Relationship Id="rId2" Type="http://schemas.openxmlformats.org/officeDocument/2006/relationships/notesSlide" Target="../notesSlides/notesSlide23.xml"/><Relationship Id="rId16" Type="http://schemas.openxmlformats.org/officeDocument/2006/relationships/customXml" Target="../ink/ink283.xml"/><Relationship Id="rId29" Type="http://schemas.openxmlformats.org/officeDocument/2006/relationships/customXml" Target="../ink/ink296.xml"/><Relationship Id="rId11" Type="http://schemas.openxmlformats.org/officeDocument/2006/relationships/image" Target="../media/image54.png"/><Relationship Id="rId24" Type="http://schemas.openxmlformats.org/officeDocument/2006/relationships/customXml" Target="../ink/ink291.xml"/><Relationship Id="rId32" Type="http://schemas.openxmlformats.org/officeDocument/2006/relationships/customXml" Target="../ink/ink299.xml"/><Relationship Id="rId37" Type="http://schemas.openxmlformats.org/officeDocument/2006/relationships/image" Target="../media/image56.png"/><Relationship Id="rId40" Type="http://schemas.openxmlformats.org/officeDocument/2006/relationships/customXml" Target="../ink/ink306.xml"/><Relationship Id="rId45" Type="http://schemas.openxmlformats.org/officeDocument/2006/relationships/customXml" Target="../ink/ink310.xml"/><Relationship Id="rId53" Type="http://schemas.openxmlformats.org/officeDocument/2006/relationships/image" Target="../media/image64.png"/><Relationship Id="rId5" Type="http://schemas.openxmlformats.org/officeDocument/2006/relationships/image" Target="../media/image23.png"/><Relationship Id="rId10" Type="http://schemas.openxmlformats.org/officeDocument/2006/relationships/customXml" Target="../ink/ink279.xml"/><Relationship Id="rId19" Type="http://schemas.openxmlformats.org/officeDocument/2006/relationships/customXml" Target="../ink/ink286.xml"/><Relationship Id="rId31" Type="http://schemas.openxmlformats.org/officeDocument/2006/relationships/customXml" Target="../ink/ink298.xml"/><Relationship Id="rId44" Type="http://schemas.openxmlformats.org/officeDocument/2006/relationships/customXml" Target="../ink/ink309.xml"/><Relationship Id="rId52" Type="http://schemas.openxmlformats.org/officeDocument/2006/relationships/customXml" Target="../ink/ink316.xml"/><Relationship Id="rId4" Type="http://schemas.openxmlformats.org/officeDocument/2006/relationships/customXml" Target="../ink/ink274.xml"/><Relationship Id="rId9" Type="http://schemas.openxmlformats.org/officeDocument/2006/relationships/customXml" Target="../ink/ink278.xml"/><Relationship Id="rId14" Type="http://schemas.openxmlformats.org/officeDocument/2006/relationships/customXml" Target="../ink/ink282.xml"/><Relationship Id="rId22" Type="http://schemas.openxmlformats.org/officeDocument/2006/relationships/customXml" Target="../ink/ink289.xml"/><Relationship Id="rId27" Type="http://schemas.openxmlformats.org/officeDocument/2006/relationships/customXml" Target="../ink/ink294.xml"/><Relationship Id="rId30" Type="http://schemas.openxmlformats.org/officeDocument/2006/relationships/customXml" Target="../ink/ink297.xml"/><Relationship Id="rId35" Type="http://schemas.openxmlformats.org/officeDocument/2006/relationships/customXml" Target="../ink/ink302.xml"/><Relationship Id="rId43" Type="http://schemas.openxmlformats.org/officeDocument/2006/relationships/customXml" Target="../ink/ink308.xml"/><Relationship Id="rId48" Type="http://schemas.openxmlformats.org/officeDocument/2006/relationships/customXml" Target="../ink/ink313.xml"/><Relationship Id="rId8" Type="http://schemas.openxmlformats.org/officeDocument/2006/relationships/customXml" Target="../ink/ink277.xml"/><Relationship Id="rId51" Type="http://schemas.openxmlformats.org/officeDocument/2006/relationships/customXml" Target="../ink/ink315.xml"/><Relationship Id="rId3" Type="http://schemas.openxmlformats.org/officeDocument/2006/relationships/hyperlink" Target="http://192.168.1.124:1981/" TargetMode="External"/><Relationship Id="rId12" Type="http://schemas.openxmlformats.org/officeDocument/2006/relationships/customXml" Target="../ink/ink280.xml"/><Relationship Id="rId17" Type="http://schemas.openxmlformats.org/officeDocument/2006/relationships/customXml" Target="../ink/ink284.xml"/><Relationship Id="rId25" Type="http://schemas.openxmlformats.org/officeDocument/2006/relationships/customXml" Target="../ink/ink292.xml"/><Relationship Id="rId33" Type="http://schemas.openxmlformats.org/officeDocument/2006/relationships/customXml" Target="../ink/ink300.xml"/><Relationship Id="rId38" Type="http://schemas.openxmlformats.org/officeDocument/2006/relationships/customXml" Target="../ink/ink304.xml"/><Relationship Id="rId46" Type="http://schemas.openxmlformats.org/officeDocument/2006/relationships/customXml" Target="../ink/ink311.xml"/><Relationship Id="rId20" Type="http://schemas.openxmlformats.org/officeDocument/2006/relationships/customXml" Target="../ink/ink287.xml"/><Relationship Id="rId41" Type="http://schemas.openxmlformats.org/officeDocument/2006/relationships/customXml" Target="../ink/ink307.xml"/><Relationship Id="rId1" Type="http://schemas.openxmlformats.org/officeDocument/2006/relationships/slideLayout" Target="../slideLayouts/slideLayout2.xml"/><Relationship Id="rId6" Type="http://schemas.openxmlformats.org/officeDocument/2006/relationships/customXml" Target="../ink/ink275.xml"/><Relationship Id="rId15" Type="http://schemas.openxmlformats.org/officeDocument/2006/relationships/image" Target="../media/image55.png"/><Relationship Id="rId23" Type="http://schemas.openxmlformats.org/officeDocument/2006/relationships/customXml" Target="../ink/ink290.xml"/><Relationship Id="rId28" Type="http://schemas.openxmlformats.org/officeDocument/2006/relationships/customXml" Target="../ink/ink295.xml"/><Relationship Id="rId36" Type="http://schemas.openxmlformats.org/officeDocument/2006/relationships/customXml" Target="../ink/ink303.xml"/><Relationship Id="rId4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9" name="Freeform: Shape 4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5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4" name="Rectangle 5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2" y="549275"/>
            <a:ext cx="7732003" cy="1677448"/>
          </a:xfrm>
        </p:spPr>
        <p:txBody>
          <a:bodyPr vert="horz" wrap="square" lIns="0" tIns="0" rIns="0" bIns="0" rtlCol="0" anchor="b" anchorCtr="0">
            <a:normAutofit/>
          </a:bodyPr>
          <a:lstStyle/>
          <a:p>
            <a:r>
              <a:rPr lang="en-US" sz="5000" kern="1200" dirty="0">
                <a:solidFill>
                  <a:schemeClr val="tx1"/>
                </a:solidFill>
                <a:latin typeface="+mj-lt"/>
                <a:ea typeface="+mj-ea"/>
                <a:cs typeface="+mj-cs"/>
              </a:rPr>
              <a:t>Internet of Things(IOT) penetration testing</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2" y="3827610"/>
            <a:ext cx="6388417" cy="2265216"/>
          </a:xfrm>
        </p:spPr>
        <p:txBody>
          <a:bodyPr vert="horz" wrap="square" lIns="0" tIns="0" rIns="0" bIns="0" rtlCol="0">
            <a:normAutofit/>
          </a:bodyPr>
          <a:lstStyle/>
          <a:p>
            <a:pPr marL="0" indent="0">
              <a:lnSpc>
                <a:spcPct val="100000"/>
              </a:lnSpc>
            </a:pPr>
            <a:r>
              <a:rPr lang="en-US" sz="3600" kern="1200" dirty="0">
                <a:solidFill>
                  <a:srgbClr val="FFFFFF"/>
                </a:solidFill>
                <a:latin typeface="+mj-lt"/>
                <a:ea typeface="+mn-ea"/>
                <a:cs typeface="+mn-cs"/>
              </a:rPr>
              <a:t>Capstone Project Presentation</a:t>
            </a:r>
          </a:p>
          <a:p>
            <a:pPr marL="0" indent="0">
              <a:lnSpc>
                <a:spcPct val="100000"/>
              </a:lnSpc>
            </a:pPr>
            <a:r>
              <a:rPr lang="en-US" sz="3600" kern="1200">
                <a:solidFill>
                  <a:srgbClr val="FFFFFF"/>
                </a:solidFill>
                <a:latin typeface="+mj-lt"/>
                <a:ea typeface="+mn-ea"/>
                <a:cs typeface="+mn-cs"/>
              </a:rPr>
              <a:t>Gagandeep </a:t>
            </a:r>
            <a:r>
              <a:rPr lang="en-US" sz="3600" dirty="0">
                <a:solidFill>
                  <a:srgbClr val="FFFFFF"/>
                </a:solidFill>
                <a:latin typeface="+mj-lt"/>
              </a:rPr>
              <a:t>Su</a:t>
            </a:r>
            <a:r>
              <a:rPr lang="en-US" sz="3600" kern="1200" dirty="0">
                <a:solidFill>
                  <a:srgbClr val="FFFFFF"/>
                </a:solidFill>
                <a:latin typeface="+mj-lt"/>
                <a:ea typeface="+mn-ea"/>
                <a:cs typeface="+mn-cs"/>
              </a:rPr>
              <a:t>r</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307" r="5695"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6" name="Group 55">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7" name="Freeform: Shape 56">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0" name="Oval 59">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132966" cy="1515963"/>
          </a:xfrm>
        </p:spPr>
        <p:txBody>
          <a:bodyPr vert="horz" wrap="square" lIns="0" tIns="0" rIns="0" bIns="0" rtlCol="0" anchor="b" anchorCtr="0">
            <a:normAutofit/>
          </a:bodyPr>
          <a:lstStyle/>
          <a:p>
            <a:pPr>
              <a:lnSpc>
                <a:spcPct val="100000"/>
              </a:lnSpc>
            </a:pPr>
            <a:r>
              <a:rPr lang="en-US" sz="4000" kern="1200" dirty="0">
                <a:solidFill>
                  <a:schemeClr val="tx1"/>
                </a:solidFill>
                <a:latin typeface="+mj-lt"/>
                <a:ea typeface="+mj-ea"/>
                <a:cs typeface="+mj-cs"/>
              </a:rPr>
              <a:t>What is the Metasploit Framework</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2182987"/>
            <a:ext cx="5866092" cy="2878870"/>
          </a:xfrm>
        </p:spPr>
        <p:txBody>
          <a:bodyPr vert="horz" wrap="square" lIns="0" tIns="0" rIns="0" bIns="0" rtlCol="0">
            <a:normAutofit fontScale="85000" lnSpcReduction="20000"/>
          </a:bodyPr>
          <a:lstStyle/>
          <a:p>
            <a:pPr marL="342900" indent="-342900">
              <a:lnSpc>
                <a:spcPct val="90000"/>
              </a:lnSpc>
              <a:buFont typeface="Arial" panose="020B0604020202020204" pitchFamily="34" charset="0"/>
              <a:buChar char="•"/>
            </a:pPr>
            <a:r>
              <a:rPr lang="en-US" sz="2200" kern="1200" dirty="0">
                <a:latin typeface="+mn-lt"/>
                <a:ea typeface="+mn-ea"/>
                <a:cs typeface="+mn-cs"/>
              </a:rPr>
              <a:t>The Metasploit framework is a very powerful tool which can be used by cybercriminals as well as ethical hackers to probe systematic vulnerabilities on networks and servers. Because it’s an open-source framework, it can be easily customized and used with most operating systems.</a:t>
            </a:r>
          </a:p>
          <a:p>
            <a:pPr marL="342900" indent="-342900">
              <a:lnSpc>
                <a:spcPct val="90000"/>
              </a:lnSpc>
              <a:buFont typeface="Arial" panose="020B0604020202020204" pitchFamily="34" charset="0"/>
              <a:buChar char="•"/>
            </a:pPr>
            <a:r>
              <a:rPr lang="en-US" sz="2200" kern="1200" dirty="0">
                <a:latin typeface="+mn-lt"/>
                <a:ea typeface="+mn-ea"/>
                <a:cs typeface="+mn-cs"/>
              </a:rPr>
              <a:t>With Metasploit, the pen testing team can use ready-made or custom code and introduce it into a network to probe for weak spots. As another flavor of threat hunting, once flaws are identified and documented, the information can be used to address systemic weaknesses and prioritize solutions.</a:t>
            </a:r>
          </a:p>
          <a:p>
            <a:pPr marL="0" indent="0">
              <a:lnSpc>
                <a:spcPct val="90000"/>
              </a:lnSpc>
            </a:pPr>
            <a:endParaRPr lang="en-US" sz="1300" kern="1200" dirty="0">
              <a:latin typeface="+mn-l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744" r="5007"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69" name="Group 6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70" name="Freeform: Shape 6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3" name="Oval 72">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flipV="1">
            <a:off x="550863" y="6661099"/>
            <a:ext cx="45719" cy="45719"/>
          </a:xfrm>
        </p:spPr>
        <p:txBody>
          <a:bodyPr vert="horz" wrap="square" lIns="0" tIns="0" rIns="0" bIns="0" rtlCol="0" anchor="ctr">
            <a:normAutofit fontScale="32500" lnSpcReduction="20000"/>
          </a:bodyPr>
          <a:lstStyle/>
          <a:p>
            <a:endParaRPr lang="en-US" dirty="0">
              <a:solidFill>
                <a:schemeClr val="tx1">
                  <a:alpha val="80000"/>
                </a:schemeClr>
              </a:solidFill>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0" name="Freeform: Shape 10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Oval 1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Freeform: Shape 1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15" name="Rectangle 1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96F61C3-75EA-464E-ABF5-0C4707C1D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347" y="58998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5437186" cy="1146119"/>
          </a:xfrm>
        </p:spPr>
        <p:txBody>
          <a:bodyPr vert="horz" wrap="square" lIns="0" tIns="0" rIns="0" bIns="0" rtlCol="0" anchor="b" anchorCtr="0">
            <a:normAutofit/>
          </a:bodyPr>
          <a:lstStyle/>
          <a:p>
            <a:pPr marL="0" marR="0" indent="0" fontAlgn="auto">
              <a:spcAft>
                <a:spcPts val="0"/>
              </a:spcAft>
              <a:buClrTx/>
              <a:buSzTx/>
              <a:tabLst/>
              <a:defRPr/>
            </a:pPr>
            <a:r>
              <a:rPr lang="en-US" sz="4000" dirty="0"/>
              <a:t>Proposed Methodology</a:t>
            </a:r>
            <a:r>
              <a:rPr kumimoji="0" lang="en-US" sz="4000" b="0" i="0" u="none" strike="noStrike" cap="none" spc="0" normalizeH="0" baseline="0" noProof="0" dirty="0">
                <a:ln>
                  <a:noFill/>
                </a:ln>
                <a:effectLst/>
                <a:uLnTx/>
                <a:uFillTx/>
              </a:rPr>
              <a:t>:</a:t>
            </a:r>
            <a:br>
              <a:rPr kumimoji="0" lang="en-US" sz="4000" b="0" i="0" u="none" strike="noStrike" cap="none" spc="0" normalizeH="0" baseline="0" noProof="0" dirty="0">
                <a:ln>
                  <a:noFill/>
                </a:ln>
                <a:effectLst/>
                <a:uLnTx/>
                <a:uFillTx/>
              </a:rPr>
            </a:br>
            <a:endParaRPr kumimoji="0" lang="en-US" sz="4000" b="0" i="0" u="none" strike="noStrike" cap="none" spc="0" normalizeH="0" baseline="0" noProof="0" dirty="0">
              <a:ln>
                <a:noFill/>
              </a:ln>
              <a:effectLst/>
              <a:uLnTx/>
              <a:uFillTx/>
            </a:endParaRPr>
          </a:p>
        </p:txBody>
      </p:sp>
      <p:grpSp>
        <p:nvGrpSpPr>
          <p:cNvPr id="119" name="Group 118">
            <a:extLst>
              <a:ext uri="{FF2B5EF4-FFF2-40B4-BE49-F238E27FC236}">
                <a16:creationId xmlns:a16="http://schemas.microsoft.com/office/drawing/2014/main" id="{76E46CD1-A3BF-4D9E-8B22-6357740E2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79045" y="5111497"/>
            <a:ext cx="1980001" cy="1363916"/>
            <a:chOff x="4879602" y="3781429"/>
            <a:chExt cx="1980001" cy="1363916"/>
          </a:xfrm>
        </p:grpSpPr>
        <p:sp>
          <p:nvSpPr>
            <p:cNvPr id="120" name="Freeform: Shape 119">
              <a:extLst>
                <a:ext uri="{FF2B5EF4-FFF2-40B4-BE49-F238E27FC236}">
                  <a16:creationId xmlns:a16="http://schemas.microsoft.com/office/drawing/2014/main" id="{0083AAEC-FEEB-4E1D-AF58-8B1363BDEC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65DFDBF6-2CDB-4738-82A1-5262689031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Oval 121">
              <a:extLst>
                <a:ext uri="{FF2B5EF4-FFF2-40B4-BE49-F238E27FC236}">
                  <a16:creationId xmlns:a16="http://schemas.microsoft.com/office/drawing/2014/main" id="{21FEBD2F-7901-4A63-A548-E6D1A7BA2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Oval 122">
              <a:extLst>
                <a:ext uri="{FF2B5EF4-FFF2-40B4-BE49-F238E27FC236}">
                  <a16:creationId xmlns:a16="http://schemas.microsoft.com/office/drawing/2014/main" id="{A50EE632-28B6-4966-8570-D5EA8ED1E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04995" y="1329958"/>
            <a:ext cx="4943850" cy="4610456"/>
          </a:xfrm>
        </p:spPr>
        <p:txBody>
          <a:bodyPr vert="horz" wrap="square" lIns="0" tIns="0" rIns="0" bIns="0" rtlCol="0" anchor="t">
            <a:normAutofit fontScale="92500" lnSpcReduction="10000"/>
          </a:bodyPr>
          <a:lstStyle/>
          <a:p>
            <a:pPr marL="342900" marR="0" lvl="0" indent="-342900" fontAlgn="auto">
              <a:spcBef>
                <a:spcPct val="0"/>
              </a:spcBef>
              <a:buClrTx/>
              <a:buSzTx/>
              <a:buFont typeface="Arial" panose="020B0604020202020204" pitchFamily="34" charset="0"/>
              <a:buChar char="•"/>
              <a:tabLst/>
              <a:defRPr/>
            </a:pPr>
            <a:r>
              <a:rPr lang="en-US" dirty="0"/>
              <a:t>Use Metasploit framework to build a system for automated and adaptable IoT network penetration testing</a:t>
            </a:r>
          </a:p>
          <a:p>
            <a:pPr marL="342900" marR="0" lvl="0" indent="-342900" fontAlgn="auto">
              <a:spcBef>
                <a:spcPct val="0"/>
              </a:spcBef>
              <a:buClrTx/>
              <a:buSzTx/>
              <a:buFont typeface="Arial" panose="020B0604020202020204" pitchFamily="34" charset="0"/>
              <a:buChar char="•"/>
              <a:tabLst/>
              <a:defRPr/>
            </a:pPr>
            <a:r>
              <a:rPr lang="en-US" dirty="0"/>
              <a:t>The proposed framework can acquire information about the target IoT network automatically and then conduct various types of penetration testing on the network based on the vulnerability risk.</a:t>
            </a:r>
          </a:p>
          <a:p>
            <a:pPr marL="342900" marR="0" lvl="0" indent="-342900" fontAlgn="auto">
              <a:spcBef>
                <a:spcPct val="0"/>
              </a:spcBef>
              <a:buClrTx/>
              <a:buSzTx/>
              <a:buFont typeface="Arial" panose="020B0604020202020204" pitchFamily="34" charset="0"/>
              <a:buChar char="•"/>
              <a:tabLst/>
              <a:defRPr/>
            </a:pPr>
            <a:r>
              <a:rPr lang="en-US" dirty="0"/>
              <a:t>Match workflow and target payload based on the vulnerability level of a resource or component. </a:t>
            </a:r>
          </a:p>
          <a:p>
            <a:pPr marL="342900" marR="0" lvl="0" indent="-342900" fontAlgn="auto">
              <a:spcBef>
                <a:spcPct val="0"/>
              </a:spcBef>
              <a:buClrTx/>
              <a:buSzTx/>
              <a:buFont typeface="Arial" panose="020B0604020202020204" pitchFamily="34" charset="0"/>
              <a:buChar char="•"/>
              <a:tabLst/>
              <a:defRPr/>
            </a:pPr>
            <a:r>
              <a:rPr lang="en-US" dirty="0"/>
              <a:t>By doing this, it will be possible to understand broad vulnerability of the system and possible remedies, which are more effective. </a:t>
            </a:r>
          </a:p>
          <a:p>
            <a:pPr marL="0" marR="0" lvl="0" indent="0" fontAlgn="auto">
              <a:spcBef>
                <a:spcPct val="0"/>
              </a:spcBef>
              <a:buClrTx/>
              <a:buSzTx/>
              <a:tabLst/>
              <a:defRPr/>
            </a:pPr>
            <a:endParaRPr lang="en-US" dirty="0"/>
          </a:p>
          <a:p>
            <a:pPr marL="0" marR="0" lvl="0" indent="0" fontAlgn="auto">
              <a:spcBef>
                <a:spcPct val="0"/>
              </a:spcBef>
              <a:buClrTx/>
              <a:buSzTx/>
              <a:tabLst/>
              <a:defRPr/>
            </a:pPr>
            <a:endParaRPr lang="en-US" dirty="0"/>
          </a:p>
        </p:txBody>
      </p:sp>
      <p:pic>
        <p:nvPicPr>
          <p:cNvPr id="9" name="Picture 8">
            <a:extLst>
              <a:ext uri="{FF2B5EF4-FFF2-40B4-BE49-F238E27FC236}">
                <a16:creationId xmlns:a16="http://schemas.microsoft.com/office/drawing/2014/main" id="{6DFC7785-60D1-42A4-9240-12953D95BA26}"/>
              </a:ext>
            </a:extLst>
          </p:cNvPr>
          <p:cNvPicPr>
            <a:picLocks noChangeAspect="1"/>
          </p:cNvPicPr>
          <p:nvPr/>
        </p:nvPicPr>
        <p:blipFill rotWithShape="1">
          <a:blip r:embed="rId2"/>
          <a:srcRect b="9316"/>
          <a:stretch/>
        </p:blipFill>
        <p:spPr>
          <a:xfrm>
            <a:off x="5586573" y="589988"/>
            <a:ext cx="5586291" cy="5395669"/>
          </a:xfrm>
          <a:custGeom>
            <a:avLst/>
            <a:gdLst/>
            <a:ahLst/>
            <a:cxnLst/>
            <a:rect l="l" t="t" r="r" b="b"/>
            <a:pathLst>
              <a:path w="5083988" h="3215753">
                <a:moveTo>
                  <a:pt x="0" y="0"/>
                </a:moveTo>
                <a:lnTo>
                  <a:pt x="5083988" y="0"/>
                </a:lnTo>
                <a:lnTo>
                  <a:pt x="5083988" y="3215753"/>
                </a:lnTo>
                <a:lnTo>
                  <a:pt x="0" y="3215753"/>
                </a:ln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endParaRPr lang="en-US" dirty="0">
              <a:solidFill>
                <a:schemeClr val="tx1">
                  <a:alpha val="80000"/>
                </a:schemeClr>
              </a:solidFill>
            </a:endParaRPr>
          </a:p>
        </p:txBody>
      </p:sp>
      <p:sp>
        <p:nvSpPr>
          <p:cNvPr id="11" name="TextBox 10">
            <a:extLst>
              <a:ext uri="{FF2B5EF4-FFF2-40B4-BE49-F238E27FC236}">
                <a16:creationId xmlns:a16="http://schemas.microsoft.com/office/drawing/2014/main" id="{9483EB43-2922-499C-ACD0-B8CB9729DD06}"/>
              </a:ext>
            </a:extLst>
          </p:cNvPr>
          <p:cNvSpPr txBox="1"/>
          <p:nvPr/>
        </p:nvSpPr>
        <p:spPr>
          <a:xfrm>
            <a:off x="671253" y="650914"/>
            <a:ext cx="6097384" cy="369332"/>
          </a:xfrm>
          <a:prstGeom prst="rect">
            <a:avLst/>
          </a:prstGeom>
          <a:noFill/>
        </p:spPr>
        <p:txBody>
          <a:bodyPr wrap="square">
            <a:spAutoFit/>
          </a:bodyPr>
          <a:lstStyle/>
          <a:p>
            <a:pPr>
              <a:spcAft>
                <a:spcPts val="600"/>
              </a:spcAft>
            </a:pPr>
            <a:r>
              <a:rPr lang="en-US" b="0" i="0" dirty="0">
                <a:solidFill>
                  <a:srgbClr val="444444"/>
                </a:solidFill>
                <a:effectLst/>
                <a:latin typeface="Open Sans" panose="020B0606030504020204" pitchFamily="34" charset="0"/>
              </a:rPr>
              <a:t> x</a:t>
            </a:r>
            <a:endParaRPr lang="en-US" dirty="0"/>
          </a:p>
        </p:txBody>
      </p:sp>
    </p:spTree>
    <p:extLst>
      <p:ext uri="{BB962C8B-B14F-4D97-AF65-F5344CB8AC3E}">
        <p14:creationId xmlns:p14="http://schemas.microsoft.com/office/powerpoint/2010/main" val="384478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7994423" cy="1231011"/>
          </a:xfrm>
        </p:spPr>
        <p:txBody>
          <a:bodyPr vert="horz" wrap="square" lIns="0" tIns="0" rIns="0" bIns="0" rtlCol="0" anchor="b" anchorCtr="0">
            <a:normAutofit fontScale="90000"/>
          </a:bodyPr>
          <a:lstStyle/>
          <a:p>
            <a:r>
              <a:rPr lang="en-US" dirty="0"/>
              <a:t>Penetration Testing Key terms</a:t>
            </a: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2040326"/>
            <a:ext cx="10967707" cy="4136926"/>
          </a:xfrm>
        </p:spPr>
        <p:txBody>
          <a:bodyPr vert="horz" wrap="square" lIns="0" tIns="0" rIns="0" bIns="0" rtlCol="0" anchor="t">
            <a:normAutofit lnSpcReduction="10000"/>
          </a:bodyPr>
          <a:lstStyle/>
          <a:p>
            <a:pPr marL="0" indent="0"/>
            <a:r>
              <a:rPr lang="en-US" b="1" dirty="0">
                <a:solidFill>
                  <a:schemeClr val="bg2">
                    <a:lumMod val="25000"/>
                    <a:lumOff val="75000"/>
                  </a:schemeClr>
                </a:solidFill>
                <a:latin typeface="raleway" pitchFamily="2" charset="0"/>
              </a:rPr>
              <a:t>Vulnerability</a:t>
            </a:r>
          </a:p>
          <a:p>
            <a:pPr marL="0" indent="0"/>
            <a:r>
              <a:rPr lang="en-US" b="0" i="0" dirty="0">
                <a:solidFill>
                  <a:schemeClr val="tx1"/>
                </a:solidFill>
                <a:effectLst/>
                <a:latin typeface="-apple-system"/>
              </a:rPr>
              <a:t>A vulnerability is a bug or a software glitch that can be used in a way to get an unauthorized entry to the system.</a:t>
            </a:r>
            <a:endParaRPr lang="en-US" b="1" dirty="0">
              <a:solidFill>
                <a:schemeClr val="bg2">
                  <a:lumMod val="25000"/>
                  <a:lumOff val="75000"/>
                </a:schemeClr>
              </a:solidFill>
              <a:latin typeface="raleway" pitchFamily="2" charset="0"/>
            </a:endParaRPr>
          </a:p>
          <a:p>
            <a:pPr marL="0" indent="0"/>
            <a:r>
              <a:rPr lang="en-US" b="1" i="0" dirty="0">
                <a:solidFill>
                  <a:schemeClr val="bg2">
                    <a:lumMod val="25000"/>
                    <a:lumOff val="75000"/>
                  </a:schemeClr>
                </a:solidFill>
                <a:effectLst/>
                <a:latin typeface="raleway" pitchFamily="2" charset="0"/>
              </a:rPr>
              <a:t>Exploit</a:t>
            </a:r>
          </a:p>
          <a:p>
            <a:pPr marL="0" indent="0"/>
            <a:r>
              <a:rPr lang="en-US" b="0" i="0" dirty="0">
                <a:solidFill>
                  <a:schemeClr val="tx1"/>
                </a:solidFill>
                <a:effectLst/>
                <a:latin typeface="-apple-system"/>
              </a:rPr>
              <a:t>An exploit is a piece of code written to take advantage of a particular vulnerability. A payload is a piece of code to be executed through said exploit.</a:t>
            </a:r>
            <a:endParaRPr lang="en-US" b="1" i="0" dirty="0">
              <a:solidFill>
                <a:schemeClr val="tx1"/>
              </a:solidFill>
              <a:effectLst/>
              <a:latin typeface="raleway" pitchFamily="2" charset="0"/>
            </a:endParaRPr>
          </a:p>
          <a:p>
            <a:pPr marL="0" indent="0"/>
            <a:r>
              <a:rPr lang="en-US" b="1" dirty="0">
                <a:solidFill>
                  <a:schemeClr val="bg2">
                    <a:lumMod val="25000"/>
                    <a:lumOff val="75000"/>
                  </a:schemeClr>
                </a:solidFill>
                <a:latin typeface="raleway" pitchFamily="2" charset="0"/>
              </a:rPr>
              <a:t>Payloads</a:t>
            </a:r>
          </a:p>
          <a:p>
            <a:pPr marL="0" indent="0">
              <a:lnSpc>
                <a:spcPct val="120000"/>
              </a:lnSpc>
            </a:pPr>
            <a:r>
              <a:rPr lang="en-US" dirty="0">
                <a:solidFill>
                  <a:schemeClr val="tx1"/>
                </a:solidFill>
                <a:latin typeface="-apple-system"/>
              </a:rPr>
              <a:t>Payload, in simple terms, are simple scripts that the hackers utilize to interact with a hacked system. Using payloads, they can transfer data to a victim system.</a:t>
            </a: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
        <p:nvSpPr>
          <p:cNvPr id="11" name="TextBox 10">
            <a:extLst>
              <a:ext uri="{FF2B5EF4-FFF2-40B4-BE49-F238E27FC236}">
                <a16:creationId xmlns:a16="http://schemas.microsoft.com/office/drawing/2014/main" id="{9483EB43-2922-499C-ACD0-B8CB9729DD06}"/>
              </a:ext>
            </a:extLst>
          </p:cNvPr>
          <p:cNvSpPr txBox="1"/>
          <p:nvPr/>
        </p:nvSpPr>
        <p:spPr>
          <a:xfrm>
            <a:off x="363888" y="549274"/>
            <a:ext cx="6097384" cy="369332"/>
          </a:xfrm>
          <a:prstGeom prst="rect">
            <a:avLst/>
          </a:prstGeom>
          <a:noFill/>
        </p:spPr>
        <p:txBody>
          <a:bodyPr wrap="square">
            <a:spAutoFit/>
          </a:bodyPr>
          <a:lstStyle/>
          <a:p>
            <a:pPr>
              <a:spcAft>
                <a:spcPts val="600"/>
              </a:spcAft>
            </a:pPr>
            <a:r>
              <a:rPr lang="en-US" b="0" i="0" dirty="0">
                <a:solidFill>
                  <a:srgbClr val="444444"/>
                </a:solidFill>
                <a:effectLst/>
                <a:latin typeface="Open Sans" panose="020B0606030504020204" pitchFamily="34" charset="0"/>
              </a:rPr>
              <a:t> </a:t>
            </a:r>
            <a:endParaRPr lang="en-US" dirty="0"/>
          </a:p>
        </p:txBody>
      </p:sp>
    </p:spTree>
    <p:extLst>
      <p:ext uri="{BB962C8B-B14F-4D97-AF65-F5344CB8AC3E}">
        <p14:creationId xmlns:p14="http://schemas.microsoft.com/office/powerpoint/2010/main" val="417568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0" name="Freeform: Shape 10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Oval 1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Freeform: Shape 1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15" name="Rectangle 1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96F61C3-75EA-464E-ABF5-0C4707C1D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347" y="58998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5437186" cy="1146119"/>
          </a:xfrm>
        </p:spPr>
        <p:txBody>
          <a:bodyPr vert="horz" wrap="square" lIns="0" tIns="0" rIns="0" bIns="0" rtlCol="0" anchor="b" anchorCtr="0">
            <a:normAutofit/>
          </a:bodyPr>
          <a:lstStyle/>
          <a:p>
            <a:pPr marL="0" marR="0" indent="0" fontAlgn="auto">
              <a:spcAft>
                <a:spcPts val="0"/>
              </a:spcAft>
              <a:buClrTx/>
              <a:buSzTx/>
              <a:tabLst/>
              <a:defRPr/>
            </a:pPr>
            <a:r>
              <a:rPr lang="en-US" sz="4000" dirty="0"/>
              <a:t>Proposed Methodology</a:t>
            </a:r>
            <a:r>
              <a:rPr kumimoji="0" lang="en-US" sz="4000" b="0" i="0" u="none" strike="noStrike" cap="none" spc="0" normalizeH="0" baseline="0" noProof="0" dirty="0">
                <a:ln>
                  <a:noFill/>
                </a:ln>
                <a:effectLst/>
                <a:uLnTx/>
                <a:uFillTx/>
              </a:rPr>
              <a:t>:</a:t>
            </a:r>
            <a:br>
              <a:rPr kumimoji="0" lang="en-US" sz="4000" b="0" i="0" u="none" strike="noStrike" cap="none" spc="0" normalizeH="0" baseline="0" noProof="0" dirty="0">
                <a:ln>
                  <a:noFill/>
                </a:ln>
                <a:effectLst/>
                <a:uLnTx/>
                <a:uFillTx/>
              </a:rPr>
            </a:br>
            <a:endParaRPr kumimoji="0" lang="en-US" sz="4000" b="0" i="0" u="none" strike="noStrike" cap="none" spc="0" normalizeH="0" baseline="0" noProof="0" dirty="0">
              <a:ln>
                <a:noFill/>
              </a:ln>
              <a:effectLst/>
              <a:uLnTx/>
              <a:uFillTx/>
            </a:endParaRPr>
          </a:p>
        </p:txBody>
      </p:sp>
      <p:grpSp>
        <p:nvGrpSpPr>
          <p:cNvPr id="119" name="Group 118">
            <a:extLst>
              <a:ext uri="{FF2B5EF4-FFF2-40B4-BE49-F238E27FC236}">
                <a16:creationId xmlns:a16="http://schemas.microsoft.com/office/drawing/2014/main" id="{76E46CD1-A3BF-4D9E-8B22-6357740E2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79045" y="5111497"/>
            <a:ext cx="1980001" cy="1363916"/>
            <a:chOff x="4879602" y="3781429"/>
            <a:chExt cx="1980001" cy="1363916"/>
          </a:xfrm>
        </p:grpSpPr>
        <p:sp>
          <p:nvSpPr>
            <p:cNvPr id="120" name="Freeform: Shape 119">
              <a:extLst>
                <a:ext uri="{FF2B5EF4-FFF2-40B4-BE49-F238E27FC236}">
                  <a16:creationId xmlns:a16="http://schemas.microsoft.com/office/drawing/2014/main" id="{0083AAEC-FEEB-4E1D-AF58-8B1363BDEC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65DFDBF6-2CDB-4738-82A1-5262689031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Oval 121">
              <a:extLst>
                <a:ext uri="{FF2B5EF4-FFF2-40B4-BE49-F238E27FC236}">
                  <a16:creationId xmlns:a16="http://schemas.microsoft.com/office/drawing/2014/main" id="{21FEBD2F-7901-4A63-A548-E6D1A7BA2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Oval 122">
              <a:extLst>
                <a:ext uri="{FF2B5EF4-FFF2-40B4-BE49-F238E27FC236}">
                  <a16:creationId xmlns:a16="http://schemas.microsoft.com/office/drawing/2014/main" id="{A50EE632-28B6-4966-8570-D5EA8ED1E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04994" y="1329958"/>
            <a:ext cx="11236142" cy="4610456"/>
          </a:xfrm>
        </p:spPr>
        <p:txBody>
          <a:bodyPr vert="horz" wrap="square" lIns="0" tIns="0" rIns="0" bIns="0" rtlCol="0" anchor="t">
            <a:normAutofit fontScale="77500" lnSpcReduction="20000"/>
          </a:bodyPr>
          <a:lstStyle/>
          <a:p>
            <a:pPr marL="0" marR="0" lvl="0" indent="0" fontAlgn="auto">
              <a:spcBef>
                <a:spcPct val="0"/>
              </a:spcBef>
              <a:buClrTx/>
              <a:buSzTx/>
              <a:tabLst/>
              <a:defRPr/>
            </a:pPr>
            <a:endParaRPr lang="en-US" dirty="0"/>
          </a:p>
          <a:p>
            <a:pPr marL="342900" marR="0" lvl="0" indent="-342900" fontAlgn="auto">
              <a:spcBef>
                <a:spcPct val="0"/>
              </a:spcBef>
              <a:buClrTx/>
              <a:buSzTx/>
              <a:buFont typeface="Arial" panose="020B0604020202020204" pitchFamily="34" charset="0"/>
              <a:buChar char="•"/>
              <a:tabLst/>
              <a:defRPr/>
            </a:pPr>
            <a:endParaRPr lang="en-US" dirty="0"/>
          </a:p>
          <a:p>
            <a:pPr marL="342900" indent="-342900">
              <a:lnSpc>
                <a:spcPct val="120000"/>
              </a:lnSpc>
              <a:spcBef>
                <a:spcPct val="0"/>
              </a:spcBef>
              <a:buFont typeface="Arial" panose="020B0604020202020204" pitchFamily="34" charset="0"/>
              <a:buChar char="•"/>
              <a:defRPr/>
            </a:pPr>
            <a:r>
              <a:rPr lang="en-US" sz="2700" dirty="0"/>
              <a:t>Use network mapping tool to gather information about the target system</a:t>
            </a:r>
          </a:p>
          <a:p>
            <a:pPr marL="342900" indent="-342900">
              <a:lnSpc>
                <a:spcPct val="120000"/>
              </a:lnSpc>
              <a:spcBef>
                <a:spcPct val="0"/>
              </a:spcBef>
              <a:buFont typeface="Arial" panose="020B0604020202020204" pitchFamily="34" charset="0"/>
              <a:buChar char="•"/>
              <a:defRPr/>
            </a:pPr>
            <a:r>
              <a:rPr lang="en-US" sz="2700" dirty="0"/>
              <a:t>Find vulnerabilities in each component of system using Port, network scanning</a:t>
            </a:r>
          </a:p>
          <a:p>
            <a:pPr marL="342900" indent="-342900">
              <a:lnSpc>
                <a:spcPct val="120000"/>
              </a:lnSpc>
              <a:spcBef>
                <a:spcPct val="0"/>
              </a:spcBef>
              <a:buFont typeface="Arial" panose="020B0604020202020204" pitchFamily="34" charset="0"/>
              <a:buChar char="•"/>
              <a:defRPr/>
            </a:pPr>
            <a:r>
              <a:rPr lang="en-US" sz="2700" dirty="0"/>
              <a:t>Use Vulnerability analysis to find all possible attach path for each target. </a:t>
            </a:r>
          </a:p>
          <a:p>
            <a:pPr marL="342900" indent="-342900">
              <a:lnSpc>
                <a:spcPct val="120000"/>
              </a:lnSpc>
              <a:spcBef>
                <a:spcPct val="0"/>
              </a:spcBef>
              <a:buFont typeface="Arial" panose="020B0604020202020204" pitchFamily="34" charset="0"/>
              <a:buChar char="•"/>
              <a:defRPr/>
            </a:pPr>
            <a:r>
              <a:rPr lang="en-US" sz="2700" dirty="0"/>
              <a:t>Execute exploitation modules against all possible attack paths specifically targeted to suit each components vulnerability based on the CVSS scoring system.</a:t>
            </a:r>
          </a:p>
          <a:p>
            <a:pPr marL="342900" indent="-342900">
              <a:lnSpc>
                <a:spcPct val="120000"/>
              </a:lnSpc>
              <a:spcBef>
                <a:spcPct val="0"/>
              </a:spcBef>
              <a:buFont typeface="Arial" panose="020B0604020202020204" pitchFamily="34" charset="0"/>
              <a:buChar char="•"/>
              <a:defRPr/>
            </a:pPr>
            <a:r>
              <a:rPr lang="en-US" sz="2700" dirty="0"/>
              <a:t>Use Metasploit to spinoff payload to suite critical or high categories.</a:t>
            </a:r>
          </a:p>
          <a:p>
            <a:pPr marL="342900" indent="-342900">
              <a:lnSpc>
                <a:spcPct val="120000"/>
              </a:lnSpc>
              <a:spcBef>
                <a:spcPct val="0"/>
              </a:spcBef>
              <a:buFont typeface="Arial" panose="020B0604020202020204" pitchFamily="34" charset="0"/>
              <a:buChar char="•"/>
              <a:defRPr/>
            </a:pPr>
            <a:r>
              <a:rPr lang="en-US" sz="2700" dirty="0"/>
              <a:t>Low or medium categories may not be patched by admins and can be the target for vulnerabilities. </a:t>
            </a:r>
          </a:p>
          <a:p>
            <a:pPr marL="342900" indent="-342900">
              <a:lnSpc>
                <a:spcPct val="120000"/>
              </a:lnSpc>
              <a:spcBef>
                <a:spcPct val="0"/>
              </a:spcBef>
              <a:buFont typeface="Arial" panose="020B0604020202020204" pitchFamily="34" charset="0"/>
              <a:buChar char="•"/>
              <a:defRPr/>
            </a:pPr>
            <a:r>
              <a:rPr lang="en-US" sz="2700" dirty="0"/>
              <a:t>Such targeted attack may exploit vulnerability holistically, which may not be detectable otherwise. </a:t>
            </a:r>
          </a:p>
          <a:p>
            <a:pPr marL="0" marR="0" lvl="0" indent="0" fontAlgn="auto">
              <a:spcBef>
                <a:spcPct val="0"/>
              </a:spcBef>
              <a:buClrTx/>
              <a:buSzTx/>
              <a:tabLst/>
              <a:defRPr/>
            </a:pP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endParaRPr lang="en-US" dirty="0">
              <a:solidFill>
                <a:schemeClr val="tx1">
                  <a:alpha val="80000"/>
                </a:schemeClr>
              </a:solidFill>
            </a:endParaRPr>
          </a:p>
        </p:txBody>
      </p:sp>
      <p:sp>
        <p:nvSpPr>
          <p:cNvPr id="11" name="TextBox 10">
            <a:extLst>
              <a:ext uri="{FF2B5EF4-FFF2-40B4-BE49-F238E27FC236}">
                <a16:creationId xmlns:a16="http://schemas.microsoft.com/office/drawing/2014/main" id="{9483EB43-2922-499C-ACD0-B8CB9729DD06}"/>
              </a:ext>
            </a:extLst>
          </p:cNvPr>
          <p:cNvSpPr txBox="1"/>
          <p:nvPr/>
        </p:nvSpPr>
        <p:spPr>
          <a:xfrm>
            <a:off x="947750" y="619990"/>
            <a:ext cx="6097384" cy="369332"/>
          </a:xfrm>
          <a:prstGeom prst="rect">
            <a:avLst/>
          </a:prstGeom>
          <a:noFill/>
        </p:spPr>
        <p:txBody>
          <a:bodyPr wrap="square">
            <a:spAutoFit/>
          </a:bodyPr>
          <a:lstStyle/>
          <a:p>
            <a:pPr>
              <a:spcAft>
                <a:spcPts val="600"/>
              </a:spcAft>
            </a:pPr>
            <a:r>
              <a:rPr lang="en-US" b="0" i="0" dirty="0">
                <a:solidFill>
                  <a:srgbClr val="444444"/>
                </a:solidFill>
                <a:effectLst/>
                <a:latin typeface="Open Sans" panose="020B0606030504020204" pitchFamily="34" charset="0"/>
              </a:rPr>
              <a:t> xc                            </a:t>
            </a:r>
            <a:endParaRPr lang="en-US" dirty="0"/>
          </a:p>
        </p:txBody>
      </p:sp>
    </p:spTree>
    <p:extLst>
      <p:ext uri="{BB962C8B-B14F-4D97-AF65-F5344CB8AC3E}">
        <p14:creationId xmlns:p14="http://schemas.microsoft.com/office/powerpoint/2010/main" val="3615843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11087734" cy="901489"/>
          </a:xfrm>
        </p:spPr>
        <p:txBody>
          <a:bodyPr vert="horz" wrap="square" lIns="0" tIns="0" rIns="0" bIns="0" rtlCol="0" anchor="b" anchorCtr="0">
            <a:normAutofit/>
          </a:bodyPr>
          <a:lstStyle/>
          <a:p>
            <a:r>
              <a:rPr lang="en-US" dirty="0"/>
              <a:t>Penetration Testing Process</a:t>
            </a:r>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2040326"/>
            <a:ext cx="5437187" cy="4136926"/>
          </a:xfrm>
        </p:spPr>
        <p:txBody>
          <a:bodyPr vert="horz" wrap="square" lIns="0" tIns="0" rIns="0" bIns="0" rtlCol="0" anchor="t">
            <a:normAutofit/>
          </a:bodyPr>
          <a:lstStyle/>
          <a:p>
            <a:pPr marL="0" indent="0"/>
            <a:r>
              <a:rPr lang="en-US" b="1" i="0" dirty="0">
                <a:effectLst/>
              </a:rPr>
              <a:t>The pen testing process usually includes five stages and helps the organization to fine-tune their environment for fixing security loopholes.</a:t>
            </a:r>
          </a:p>
          <a:p>
            <a:pPr marL="0" indent="0"/>
            <a:r>
              <a:rPr lang="en-US" b="1" dirty="0">
                <a:solidFill>
                  <a:schemeClr val="bg2">
                    <a:lumMod val="25000"/>
                    <a:lumOff val="75000"/>
                  </a:schemeClr>
                </a:solidFill>
                <a:latin typeface="raleway" pitchFamily="2" charset="0"/>
              </a:rPr>
              <a:t>1. </a:t>
            </a:r>
            <a:r>
              <a:rPr lang="en-US" b="0" i="0" dirty="0">
                <a:solidFill>
                  <a:schemeClr val="bg2">
                    <a:lumMod val="25000"/>
                    <a:lumOff val="75000"/>
                  </a:schemeClr>
                </a:solidFill>
                <a:effectLst/>
                <a:latin typeface="raleway" pitchFamily="2" charset="0"/>
              </a:rPr>
              <a:t>Planning and Reconnaissance</a:t>
            </a:r>
          </a:p>
          <a:p>
            <a:pPr marL="0" indent="0"/>
            <a:r>
              <a:rPr lang="en-US" dirty="0">
                <a:solidFill>
                  <a:schemeClr val="bg2">
                    <a:lumMod val="25000"/>
                    <a:lumOff val="75000"/>
                  </a:schemeClr>
                </a:solidFill>
                <a:latin typeface="raleway" pitchFamily="2" charset="0"/>
              </a:rPr>
              <a:t>2. </a:t>
            </a:r>
            <a:r>
              <a:rPr lang="en-US" b="0" i="0" dirty="0">
                <a:solidFill>
                  <a:schemeClr val="bg2">
                    <a:lumMod val="25000"/>
                    <a:lumOff val="75000"/>
                  </a:schemeClr>
                </a:solidFill>
                <a:effectLst/>
                <a:latin typeface="raleway" pitchFamily="2" charset="0"/>
              </a:rPr>
              <a:t>Scanning</a:t>
            </a:r>
          </a:p>
          <a:p>
            <a:pPr marL="0" indent="0"/>
            <a:r>
              <a:rPr lang="en-US" b="0" i="0" dirty="0">
                <a:solidFill>
                  <a:schemeClr val="bg2">
                    <a:lumMod val="25000"/>
                    <a:lumOff val="75000"/>
                  </a:schemeClr>
                </a:solidFill>
                <a:effectLst/>
                <a:latin typeface="raleway" pitchFamily="2" charset="0"/>
              </a:rPr>
              <a:t>3. Gaining Access or Exploitation</a:t>
            </a:r>
          </a:p>
          <a:p>
            <a:pPr marL="0" indent="0"/>
            <a:r>
              <a:rPr lang="en-US" b="0" i="0" dirty="0">
                <a:solidFill>
                  <a:schemeClr val="bg2">
                    <a:lumMod val="25000"/>
                    <a:lumOff val="75000"/>
                  </a:schemeClr>
                </a:solidFill>
                <a:effectLst/>
                <a:latin typeface="raleway" pitchFamily="2" charset="0"/>
              </a:rPr>
              <a:t>4. Maintaining Access</a:t>
            </a: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pic>
        <p:nvPicPr>
          <p:cNvPr id="4" name="Picture 3" descr="Diagram&#10;&#10;Description automatically generated">
            <a:extLst>
              <a:ext uri="{FF2B5EF4-FFF2-40B4-BE49-F238E27FC236}">
                <a16:creationId xmlns:a16="http://schemas.microsoft.com/office/drawing/2014/main" id="{53DDE5F7-DD81-4812-A0AB-095777DB0C46}"/>
              </a:ext>
            </a:extLst>
          </p:cNvPr>
          <p:cNvPicPr>
            <a:picLocks noChangeAspect="1"/>
          </p:cNvPicPr>
          <p:nvPr/>
        </p:nvPicPr>
        <p:blipFill>
          <a:blip r:embed="rId2"/>
          <a:stretch>
            <a:fillRect/>
          </a:stretch>
        </p:blipFill>
        <p:spPr>
          <a:xfrm>
            <a:off x="6096730" y="1955899"/>
            <a:ext cx="5541867" cy="3505101"/>
          </a:xfrm>
          <a:custGeom>
            <a:avLst/>
            <a:gdLst/>
            <a:ahLst/>
            <a:cxnLst/>
            <a:rect l="l" t="t" r="r" b="b"/>
            <a:pathLst>
              <a:path w="4713922" h="5759450">
                <a:moveTo>
                  <a:pt x="0" y="0"/>
                </a:moveTo>
                <a:lnTo>
                  <a:pt x="4713922" y="0"/>
                </a:lnTo>
                <a:lnTo>
                  <a:pt x="4713922" y="5759450"/>
                </a:lnTo>
                <a:lnTo>
                  <a:pt x="0" y="5759450"/>
                </a:ln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24889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1443841"/>
            <a:ext cx="6096000" cy="3970318"/>
          </a:xfrm>
          <a:prstGeom prst="rect">
            <a:avLst/>
          </a:prstGeom>
          <a:noFill/>
        </p:spPr>
        <p:txBody>
          <a:bodyPr wrap="square">
            <a:spAutoFit/>
          </a:bodyPr>
          <a:lstStyle/>
          <a:p>
            <a:pPr marL="285750" indent="-285750" algn="just">
              <a:buFont typeface="Arial" panose="020B0604020202020204" pitchFamily="34" charset="0"/>
              <a:buChar char="•"/>
            </a:pPr>
            <a:r>
              <a:rPr lang="en-US" dirty="0"/>
              <a:t>The reconnaissance stage includes gathering intelligence like passive and active information on network and domain names or mail servers et al. of the target system to better understand how a target works and its potential entry points. </a:t>
            </a:r>
          </a:p>
          <a:p>
            <a:pPr algn="just"/>
            <a:endParaRPr lang="en-US" dirty="0"/>
          </a:p>
          <a:p>
            <a:pPr marL="285750" indent="-285750" algn="just">
              <a:buFont typeface="Arial" panose="020B0604020202020204" pitchFamily="34" charset="0"/>
              <a:buChar char="•"/>
            </a:pPr>
            <a:r>
              <a:rPr lang="en-US" dirty="0"/>
              <a:t>Nmap tool is being used for this project. Nmap is short for Network Mapper. It is an open-source Linux command-line tool that is used to scan IP addresses and ports in a network and to detect installed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Nmap allows network admins to find which devices are running on their network, discover open ports and services, and detect vulnerabilities.</a:t>
            </a:r>
          </a:p>
        </p:txBody>
      </p:sp>
      <p:pic>
        <p:nvPicPr>
          <p:cNvPr id="9" name="Picture 8">
            <a:extLst>
              <a:ext uri="{FF2B5EF4-FFF2-40B4-BE49-F238E27FC236}">
                <a16:creationId xmlns:a16="http://schemas.microsoft.com/office/drawing/2014/main" id="{C7ED9070-68E8-43B2-9C34-255A7FB37691}"/>
              </a:ext>
            </a:extLst>
          </p:cNvPr>
          <p:cNvPicPr>
            <a:picLocks noChangeAspect="1"/>
          </p:cNvPicPr>
          <p:nvPr/>
        </p:nvPicPr>
        <p:blipFill>
          <a:blip r:embed="rId3"/>
          <a:stretch>
            <a:fillRect/>
          </a:stretch>
        </p:blipFill>
        <p:spPr>
          <a:xfrm>
            <a:off x="6311904" y="1582491"/>
            <a:ext cx="5772144" cy="3970319"/>
          </a:xfrm>
          <a:prstGeom prst="rect">
            <a:avLst/>
          </a:prstGeom>
        </p:spPr>
      </p:pic>
      <p:sp>
        <p:nvSpPr>
          <p:cNvPr id="21" name="Title 1">
            <a:extLst>
              <a:ext uri="{FF2B5EF4-FFF2-40B4-BE49-F238E27FC236}">
                <a16:creationId xmlns:a16="http://schemas.microsoft.com/office/drawing/2014/main" id="{7B9BD2AF-A444-455B-B2A4-EC0CF5722091}"/>
              </a:ext>
            </a:extLst>
          </p:cNvPr>
          <p:cNvSpPr txBox="1">
            <a:spLocks/>
          </p:cNvSpPr>
          <p:nvPr/>
        </p:nvSpPr>
        <p:spPr>
          <a:xfrm>
            <a:off x="363888" y="179436"/>
            <a:ext cx="11087734" cy="901489"/>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a:solidFill>
                  <a:schemeClr val="tx1"/>
                </a:solidFill>
                <a:latin typeface="+mj-lt"/>
                <a:ea typeface="+mj-ea"/>
                <a:cs typeface="+mj-cs"/>
              </a:defRPr>
            </a:lvl1pPr>
          </a:lstStyle>
          <a:p>
            <a:r>
              <a:rPr lang="en-US" dirty="0"/>
              <a:t>1. Planning and Reconnaissance</a:t>
            </a:r>
          </a:p>
        </p:txBody>
      </p:sp>
    </p:spTree>
    <p:extLst>
      <p:ext uri="{BB962C8B-B14F-4D97-AF65-F5344CB8AC3E}">
        <p14:creationId xmlns:p14="http://schemas.microsoft.com/office/powerpoint/2010/main" val="147822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21455" y="1300706"/>
            <a:ext cx="6096000" cy="4798686"/>
          </a:xfrm>
          <a:prstGeom prst="rect">
            <a:avLst/>
          </a:prstGeom>
          <a:noFill/>
        </p:spPr>
        <p:txBody>
          <a:bodyPr wrap="square">
            <a:spAutoFit/>
          </a:bodyPr>
          <a:lstStyle/>
          <a:p>
            <a:pPr marL="285750" marR="0" lvl="0" indent="-285750" algn="just" fontAlgn="auto">
              <a:lnSpc>
                <a:spcPct val="110000"/>
              </a:lnSpc>
              <a:spcBef>
                <a:spcPts val="1000"/>
              </a:spcBef>
              <a:spcAft>
                <a:spcPts val="800"/>
              </a:spcAft>
              <a:buClrTx/>
              <a:buSzTx/>
              <a:buFont typeface="Arial" panose="020B0604020202020204" pitchFamily="34" charset="0"/>
              <a:buChar char="•"/>
              <a:tabLst/>
              <a:defRPr/>
            </a:pPr>
            <a:r>
              <a:rPr lang="en-US" dirty="0"/>
              <a:t>Vulnerability scanning is an automated process of identifying security vulnerabilities in your web application or network. It involves assessing your computers, websites, and internal and external network structures to detect cybersecurity weaknesses so you can fix them and ensure network security.</a:t>
            </a:r>
          </a:p>
          <a:p>
            <a:pPr marL="285750" marR="0" lvl="0" indent="-285750" algn="just" fontAlgn="auto">
              <a:lnSpc>
                <a:spcPct val="110000"/>
              </a:lnSpc>
              <a:spcBef>
                <a:spcPts val="1000"/>
              </a:spcBef>
              <a:spcAft>
                <a:spcPts val="800"/>
              </a:spcAft>
              <a:buClrTx/>
              <a:buSzTx/>
              <a:buFont typeface="Arial" panose="020B0604020202020204" pitchFamily="34" charset="0"/>
              <a:buChar char="•"/>
              <a:tabLst/>
              <a:defRPr/>
            </a:pPr>
            <a:r>
              <a:rPr lang="en-US" dirty="0"/>
              <a:t>The vulnerabilities in your network are flaws or weaknesses that can become gateways for cyber threats. If left unchecked, they could cause serious harm.</a:t>
            </a:r>
          </a:p>
          <a:p>
            <a:pPr marL="285750" marR="0" lvl="0" indent="-285750" algn="just" fontAlgn="auto">
              <a:lnSpc>
                <a:spcPct val="110000"/>
              </a:lnSpc>
              <a:spcBef>
                <a:spcPts val="1000"/>
              </a:spcBef>
              <a:spcAft>
                <a:spcPts val="800"/>
              </a:spcAft>
              <a:buClrTx/>
              <a:buSzTx/>
              <a:buFont typeface="Arial" panose="020B0604020202020204" pitchFamily="34" charset="0"/>
              <a:buChar char="•"/>
              <a:tabLst/>
              <a:defRPr/>
            </a:pPr>
            <a:r>
              <a:rPr lang="en-US" dirty="0"/>
              <a:t>Nessus is one of the many vulnerability scanners used during vulnerability assessments and penetration testing engagements, including malicious attacks and checks computers to find vulnerabilities that hackers COULD exploit</a:t>
            </a:r>
          </a:p>
        </p:txBody>
      </p:sp>
      <p:pic>
        <p:nvPicPr>
          <p:cNvPr id="1026" name="Picture 2" descr="See the source image">
            <a:extLst>
              <a:ext uri="{FF2B5EF4-FFF2-40B4-BE49-F238E27FC236}">
                <a16:creationId xmlns:a16="http://schemas.microsoft.com/office/drawing/2014/main" id="{4BE195A6-89CB-4491-A8CF-4E12033C4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690" y="1330565"/>
            <a:ext cx="5439906" cy="468889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8F33D564-E5D1-4916-AE93-63FA6C322149}"/>
              </a:ext>
            </a:extLst>
          </p:cNvPr>
          <p:cNvSpPr txBox="1">
            <a:spLocks/>
          </p:cNvSpPr>
          <p:nvPr/>
        </p:nvSpPr>
        <p:spPr>
          <a:xfrm>
            <a:off x="221455" y="54390"/>
            <a:ext cx="11087734" cy="901489"/>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4800" kern="1200">
                <a:solidFill>
                  <a:schemeClr val="tx1"/>
                </a:solidFill>
                <a:latin typeface="+mj-lt"/>
                <a:ea typeface="+mj-ea"/>
                <a:cs typeface="+mj-cs"/>
              </a:defRPr>
            </a:lvl1pPr>
          </a:lstStyle>
          <a:p>
            <a:r>
              <a:rPr lang="en-US" dirty="0"/>
              <a:t>2. Vulnerability Scanning</a:t>
            </a:r>
          </a:p>
        </p:txBody>
      </p:sp>
    </p:spTree>
    <p:extLst>
      <p:ext uri="{BB962C8B-B14F-4D97-AF65-F5344CB8AC3E}">
        <p14:creationId xmlns:p14="http://schemas.microsoft.com/office/powerpoint/2010/main" val="168980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96292" y="196900"/>
            <a:ext cx="11760192" cy="1514004"/>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4800" dirty="0">
                <a:latin typeface="+mj-lt"/>
                <a:ea typeface="+mj-ea"/>
                <a:cs typeface="+mj-cs"/>
              </a:rPr>
              <a:t>2.1 Scanning result: Target’s IP 198.168.1.124</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p:txBody>
      </p:sp>
      <p:pic>
        <p:nvPicPr>
          <p:cNvPr id="13" name="Picture 12" descr="Graphical user interface, text, application&#10;&#10;Description automatically generated">
            <a:extLst>
              <a:ext uri="{FF2B5EF4-FFF2-40B4-BE49-F238E27FC236}">
                <a16:creationId xmlns:a16="http://schemas.microsoft.com/office/drawing/2014/main" id="{1D9ECB8C-5F92-4511-9892-4FF319D9D7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292" y="1405991"/>
            <a:ext cx="6096000" cy="4533169"/>
          </a:xfrm>
          <a:prstGeom prst="rect">
            <a:avLst/>
          </a:prstGeom>
          <a:noFill/>
          <a:ln>
            <a:noFill/>
          </a:ln>
        </p:spPr>
      </p:pic>
      <p:pic>
        <p:nvPicPr>
          <p:cNvPr id="3" name="Picture 2">
            <a:extLst>
              <a:ext uri="{FF2B5EF4-FFF2-40B4-BE49-F238E27FC236}">
                <a16:creationId xmlns:a16="http://schemas.microsoft.com/office/drawing/2014/main" id="{E557C10C-4814-402A-BEC6-CBE0B7953065}"/>
              </a:ext>
            </a:extLst>
          </p:cNvPr>
          <p:cNvPicPr>
            <a:picLocks noChangeAspect="1"/>
          </p:cNvPicPr>
          <p:nvPr/>
        </p:nvPicPr>
        <p:blipFill>
          <a:blip r:embed="rId4"/>
          <a:stretch>
            <a:fillRect/>
          </a:stretch>
        </p:blipFill>
        <p:spPr>
          <a:xfrm>
            <a:off x="6579266" y="1405990"/>
            <a:ext cx="5396830" cy="4533169"/>
          </a:xfrm>
          <a:prstGeom prst="rect">
            <a:avLst/>
          </a:prstGeom>
        </p:spPr>
      </p:pic>
    </p:spTree>
    <p:extLst>
      <p:ext uri="{BB962C8B-B14F-4D97-AF65-F5344CB8AC3E}">
        <p14:creationId xmlns:p14="http://schemas.microsoft.com/office/powerpoint/2010/main" val="76550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21455" y="1594434"/>
            <a:ext cx="6096000" cy="5050357"/>
          </a:xfrm>
          <a:prstGeom prst="rect">
            <a:avLst/>
          </a:prstGeom>
          <a:noFill/>
        </p:spPr>
        <p:txBody>
          <a:bodyPr wrap="square">
            <a:spAutoFit/>
          </a:bodyPr>
          <a:lstStyle/>
          <a:p>
            <a:pPr marL="285750" indent="-285750">
              <a:lnSpc>
                <a:spcPct val="110000"/>
              </a:lnSpc>
              <a:spcBef>
                <a:spcPts val="1000"/>
              </a:spcBef>
              <a:spcAft>
                <a:spcPts val="800"/>
              </a:spcAft>
              <a:buFont typeface="Arial" panose="020B0604020202020204" pitchFamily="34" charset="0"/>
              <a:buChar char="•"/>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exploitation phase of a penetration test focuses solely on establishing access to a system or resource by bypassing security restrictions.</a:t>
            </a:r>
            <a:r>
              <a:rPr lang="en-US" sz="1800" dirty="0">
                <a:solidFill>
                  <a:srgbClr val="202122"/>
                </a:solidFill>
                <a:effectLst/>
                <a:latin typeface="Arial" panose="020B0604020202020204" pitchFamily="34" charset="0"/>
                <a:ea typeface="Times New Roman" panose="02020603050405020304" pitchFamily="18" charset="0"/>
                <a:cs typeface="Times New Roman" panose="02020603050405020304" pitchFamily="18" charset="0"/>
              </a:rPr>
              <a:t> </a:t>
            </a:r>
          </a:p>
          <a:p>
            <a:pPr marL="285750" indent="-285750">
              <a:lnSpc>
                <a:spcPct val="110000"/>
              </a:lnSpc>
              <a:spcBef>
                <a:spcPts val="1000"/>
              </a:spcBef>
              <a:spcAft>
                <a:spcPts val="800"/>
              </a:spcAft>
              <a:buFont typeface="Arial" panose="020B0604020202020204" pitchFamily="34" charset="0"/>
              <a:buChar char="•"/>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main focus is to identify the main entry point into the device and to identify high value target assets.</a:t>
            </a:r>
          </a:p>
          <a:p>
            <a:pPr marL="285750" indent="-285750">
              <a:lnSpc>
                <a:spcPct val="110000"/>
              </a:lnSpc>
              <a:spcBef>
                <a:spcPts val="1000"/>
              </a:spcBef>
              <a:spcAft>
                <a:spcPts val="800"/>
              </a:spcAft>
              <a:buFont typeface="Arial" panose="020B0604020202020204" pitchFamily="34" charset="0"/>
              <a:buChar char="•"/>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this stage, the information gather from reconnaissance and vulnerability scanning phase is actively exploited to gain access to the system or valuable information. </a:t>
            </a:r>
          </a:p>
          <a:p>
            <a:pPr marL="285750" indent="-285750">
              <a:lnSpc>
                <a:spcPct val="110000"/>
              </a:lnSpc>
              <a:spcBef>
                <a:spcPts val="1000"/>
              </a:spcBef>
              <a:spcAft>
                <a:spcPts val="800"/>
              </a:spcAft>
              <a:buFont typeface="Arial" panose="020B0604020202020204" pitchFamily="34" charset="0"/>
              <a:buChar char="•"/>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vulnerabilities can be exploited by escalating privileges, stealing data, intercepting traffic and injecting malicious code to understand or observe the magnitude of the damage caused.</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p:txBody>
      </p:sp>
      <p:pic>
        <p:nvPicPr>
          <p:cNvPr id="3" name="Picture 2">
            <a:extLst>
              <a:ext uri="{FF2B5EF4-FFF2-40B4-BE49-F238E27FC236}">
                <a16:creationId xmlns:a16="http://schemas.microsoft.com/office/drawing/2014/main" id="{5FFA075F-CF8A-4684-A6B4-0B754A3DBE9F}"/>
              </a:ext>
            </a:extLst>
          </p:cNvPr>
          <p:cNvPicPr>
            <a:picLocks noChangeAspect="1"/>
          </p:cNvPicPr>
          <p:nvPr/>
        </p:nvPicPr>
        <p:blipFill>
          <a:blip r:embed="rId3"/>
          <a:stretch>
            <a:fillRect/>
          </a:stretch>
        </p:blipFill>
        <p:spPr>
          <a:xfrm>
            <a:off x="6868318" y="1692552"/>
            <a:ext cx="4514850" cy="3657428"/>
          </a:xfrm>
          <a:prstGeom prst="rect">
            <a:avLst/>
          </a:prstGeom>
        </p:spPr>
      </p:pic>
      <p:sp>
        <p:nvSpPr>
          <p:cNvPr id="18" name="TextBox 17">
            <a:extLst>
              <a:ext uri="{FF2B5EF4-FFF2-40B4-BE49-F238E27FC236}">
                <a16:creationId xmlns:a16="http://schemas.microsoft.com/office/drawing/2014/main" id="{3BBB5B76-EC24-43D3-A0BA-A166333FDD2C}"/>
              </a:ext>
            </a:extLst>
          </p:cNvPr>
          <p:cNvSpPr txBox="1"/>
          <p:nvPr/>
        </p:nvSpPr>
        <p:spPr>
          <a:xfrm>
            <a:off x="296292" y="196900"/>
            <a:ext cx="11760192" cy="1514004"/>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4800" dirty="0">
                <a:latin typeface="+mj-lt"/>
                <a:ea typeface="+mj-ea"/>
                <a:cs typeface="+mj-cs"/>
              </a:rPr>
              <a:t>3 Gaining Access and Exploitation</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p:txBody>
      </p:sp>
    </p:spTree>
    <p:extLst>
      <p:ext uri="{BB962C8B-B14F-4D97-AF65-F5344CB8AC3E}">
        <p14:creationId xmlns:p14="http://schemas.microsoft.com/office/powerpoint/2010/main" val="3418919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4" y="5395"/>
            <a:ext cx="11976096" cy="1175450"/>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latin typeface="+mj-lt"/>
                <a:ea typeface="+mj-ea"/>
                <a:cs typeface="+mj-cs"/>
              </a:rPr>
              <a:t>3.1 Gaining Access and Exploitation</a:t>
            </a: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p:pic>
        <p:nvPicPr>
          <p:cNvPr id="4" name="Picture 3">
            <a:extLst>
              <a:ext uri="{FF2B5EF4-FFF2-40B4-BE49-F238E27FC236}">
                <a16:creationId xmlns:a16="http://schemas.microsoft.com/office/drawing/2014/main" id="{EBA5BF67-8BCE-4076-8198-6D2D1235C084}"/>
              </a:ext>
            </a:extLst>
          </p:cNvPr>
          <p:cNvPicPr>
            <a:picLocks noChangeAspect="1"/>
          </p:cNvPicPr>
          <p:nvPr/>
        </p:nvPicPr>
        <p:blipFill>
          <a:blip r:embed="rId3"/>
          <a:stretch>
            <a:fillRect/>
          </a:stretch>
        </p:blipFill>
        <p:spPr>
          <a:xfrm>
            <a:off x="215902" y="652541"/>
            <a:ext cx="11328398" cy="1265159"/>
          </a:xfrm>
          <a:prstGeom prst="rect">
            <a:avLst/>
          </a:prstGeom>
        </p:spPr>
      </p:pic>
      <p:pic>
        <p:nvPicPr>
          <p:cNvPr id="14" name="Picture 13" descr="Text&#10;&#10;Description automatically generated">
            <a:extLst>
              <a:ext uri="{FF2B5EF4-FFF2-40B4-BE49-F238E27FC236}">
                <a16:creationId xmlns:a16="http://schemas.microsoft.com/office/drawing/2014/main" id="{CC10A828-FF33-4A3D-91CB-489D38D72674}"/>
              </a:ext>
            </a:extLst>
          </p:cNvPr>
          <p:cNvPicPr>
            <a:picLocks noChangeAspect="1"/>
          </p:cNvPicPr>
          <p:nvPr/>
        </p:nvPicPr>
        <p:blipFill>
          <a:blip r:embed="rId4"/>
          <a:stretch>
            <a:fillRect/>
          </a:stretch>
        </p:blipFill>
        <p:spPr>
          <a:xfrm>
            <a:off x="215901" y="2042045"/>
            <a:ext cx="11612209" cy="4619056"/>
          </a:xfrm>
          <a:prstGeom prst="rect">
            <a:avLst/>
          </a:prstGeom>
        </p:spPr>
      </p:pic>
    </p:spTree>
    <p:extLst>
      <p:ext uri="{BB962C8B-B14F-4D97-AF65-F5344CB8AC3E}">
        <p14:creationId xmlns:p14="http://schemas.microsoft.com/office/powerpoint/2010/main" val="110848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2" name="Freeform: Shape 7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Freeform: Shape 7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77" name="Rectangle 7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89852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739900"/>
            <a:ext cx="3565525" cy="4352925"/>
          </a:xfrm>
        </p:spPr>
        <p:txBody>
          <a:bodyPr vert="horz" wrap="square" lIns="0" tIns="0" rIns="0" bIns="0" rtlCol="0" anchor="t">
            <a:normAutofit fontScale="32500" lnSpcReduction="20000"/>
          </a:bodyPr>
          <a:lstStyle/>
          <a:p>
            <a:pPr>
              <a:buFont typeface="Arial" panose="020B0604020202020204" pitchFamily="34" charset="0"/>
              <a:buChar char="•"/>
            </a:pPr>
            <a:r>
              <a:rPr lang="en-US" sz="5500" dirty="0">
                <a:solidFill>
                  <a:schemeClr val="tx1"/>
                </a:solidFill>
                <a:latin typeface="+mj-lt"/>
              </a:rPr>
              <a:t>IoT device </a:t>
            </a:r>
          </a:p>
          <a:p>
            <a:pPr>
              <a:buFont typeface="Arial" panose="020B0604020202020204" pitchFamily="34" charset="0"/>
              <a:buChar char="•"/>
            </a:pPr>
            <a:r>
              <a:rPr lang="en-US" sz="5500" dirty="0">
                <a:solidFill>
                  <a:schemeClr val="tx1"/>
                </a:solidFill>
                <a:latin typeface="+mj-lt"/>
              </a:rPr>
              <a:t>Penetration testing process</a:t>
            </a:r>
          </a:p>
          <a:p>
            <a:pPr lvl="1"/>
            <a:r>
              <a:rPr lang="en-US" sz="3400" dirty="0">
                <a:solidFill>
                  <a:schemeClr val="tx1"/>
                </a:solidFill>
                <a:latin typeface="+mj-lt"/>
              </a:rPr>
              <a:t>Reconnaissance </a:t>
            </a:r>
          </a:p>
          <a:p>
            <a:pPr lvl="1"/>
            <a:r>
              <a:rPr lang="en-US" sz="3400" dirty="0">
                <a:solidFill>
                  <a:schemeClr val="tx1"/>
                </a:solidFill>
                <a:latin typeface="+mj-lt"/>
              </a:rPr>
              <a:t>Vulnerability Scanning</a:t>
            </a:r>
          </a:p>
          <a:p>
            <a:pPr lvl="1"/>
            <a:r>
              <a:rPr lang="en-US" sz="3400" dirty="0">
                <a:solidFill>
                  <a:schemeClr val="tx1"/>
                </a:solidFill>
                <a:latin typeface="+mj-lt"/>
              </a:rPr>
              <a:t>Gaining access and Exploitation</a:t>
            </a:r>
          </a:p>
          <a:p>
            <a:pPr lvl="1"/>
            <a:r>
              <a:rPr lang="en-US" sz="3400" dirty="0">
                <a:solidFill>
                  <a:schemeClr val="tx1"/>
                </a:solidFill>
                <a:latin typeface="+mj-lt"/>
              </a:rPr>
              <a:t>Post exploitation</a:t>
            </a:r>
          </a:p>
          <a:p>
            <a:pPr marL="285750" indent="-285750">
              <a:buFont typeface="Arial" panose="020B0604020202020204" pitchFamily="34" charset="0"/>
              <a:buChar char="•"/>
            </a:pPr>
            <a:r>
              <a:rPr lang="en-US" sz="5500" dirty="0">
                <a:solidFill>
                  <a:schemeClr val="tx1"/>
                </a:solidFill>
                <a:latin typeface="+mj-lt"/>
              </a:rPr>
              <a:t>Automation process</a:t>
            </a:r>
          </a:p>
          <a:p>
            <a:pPr marL="742950" lvl="1" indent="-285750"/>
            <a:r>
              <a:rPr lang="en-US" sz="3400" dirty="0">
                <a:solidFill>
                  <a:schemeClr val="tx1"/>
                </a:solidFill>
                <a:latin typeface="+mj-lt"/>
              </a:rPr>
              <a:t>Joining NESSUS and NMAP</a:t>
            </a:r>
          </a:p>
          <a:p>
            <a:pPr marL="742950" lvl="1" indent="-285750"/>
            <a:r>
              <a:rPr lang="en-US" sz="3400" dirty="0">
                <a:solidFill>
                  <a:schemeClr val="tx1"/>
                </a:solidFill>
                <a:latin typeface="+mj-lt"/>
              </a:rPr>
              <a:t>Match and Search</a:t>
            </a:r>
          </a:p>
          <a:p>
            <a:pPr marL="285750" indent="-285750">
              <a:buFont typeface="Arial" panose="020B0604020202020204" pitchFamily="34" charset="0"/>
              <a:buChar char="•"/>
            </a:pPr>
            <a:r>
              <a:rPr lang="en-US" sz="5500" dirty="0">
                <a:solidFill>
                  <a:schemeClr val="tx1"/>
                </a:solidFill>
                <a:latin typeface="+mj-lt"/>
              </a:rPr>
              <a:t>Challenges</a:t>
            </a:r>
          </a:p>
          <a:p>
            <a:pPr marL="285750" indent="-285750">
              <a:buFont typeface="Arial" panose="020B0604020202020204" pitchFamily="34" charset="0"/>
              <a:buChar char="•"/>
            </a:pPr>
            <a:r>
              <a:rPr lang="en-US" sz="5500" dirty="0">
                <a:solidFill>
                  <a:schemeClr val="tx1"/>
                </a:solidFill>
                <a:latin typeface="+mj-lt"/>
              </a:rPr>
              <a:t>Further studies</a:t>
            </a:r>
          </a:p>
          <a:p>
            <a:pPr lvl="1"/>
            <a:endParaRPr lang="en-US" sz="1000" dirty="0"/>
          </a:p>
          <a:p>
            <a:pPr>
              <a:buFont typeface="Arial" panose="020B0604020202020204" pitchFamily="34" charset="0"/>
              <a:buChar char="•"/>
            </a:pPr>
            <a:endParaRPr lang="en-US" sz="1600" dirty="0"/>
          </a:p>
        </p:txBody>
      </p:sp>
      <p:pic>
        <p:nvPicPr>
          <p:cNvPr id="2050" name="Picture 2" descr="Penetration Testing Phases">
            <a:extLst>
              <a:ext uri="{FF2B5EF4-FFF2-40B4-BE49-F238E27FC236}">
                <a16:creationId xmlns:a16="http://schemas.microsoft.com/office/drawing/2014/main" id="{C246025D-2E09-4E42-A889-18B9D8B8C8F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5000" r="25000"/>
          <a:stretch/>
        </p:blipFill>
        <p:spPr bwMode="auto">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8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4" name="Oval 8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550863" y="1305189"/>
            <a:ext cx="5437187"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4" y="449895"/>
            <a:ext cx="11976096" cy="546753"/>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3.1 </a:t>
            </a:r>
            <a:r>
              <a:rPr kumimoji="0" lang="en-US" sz="2800" b="0" i="0" u="none" strike="noStrike" kern="1200" cap="none" spc="0" normalizeH="0" baseline="0" noProof="0" dirty="0">
                <a:ln>
                  <a:noFill/>
                </a:ln>
                <a:effectLst/>
                <a:uLnTx/>
                <a:uFillTx/>
                <a:latin typeface="+mj-lt"/>
                <a:ea typeface="+mn-ea"/>
                <a:cs typeface="+mn-cs"/>
              </a:rPr>
              <a:t>SSH Brute Force attack </a:t>
            </a:r>
            <a:r>
              <a:rPr lang="en-US" sz="2800" dirty="0">
                <a:latin typeface="+mj-lt"/>
              </a:rPr>
              <a:t>Continues:</a:t>
            </a:r>
            <a:r>
              <a:rPr kumimoji="0" lang="en-US" sz="2400" b="0" i="0" u="none" strike="noStrike" kern="1200" cap="none" spc="0" normalizeH="0" baseline="0" noProof="0" dirty="0">
                <a:ln>
                  <a:noFill/>
                </a:ln>
                <a:solidFill>
                  <a:srgbClr val="1B192E">
                    <a:lumMod val="25000"/>
                    <a:lumOff val="75000"/>
                  </a:srgbClr>
                </a:solidFill>
                <a:effectLst/>
                <a:uLnTx/>
                <a:uFillTx/>
                <a:latin typeface="+mj-lt"/>
                <a:ea typeface="+mn-ea"/>
                <a:cs typeface="+mn-cs"/>
              </a:rPr>
              <a:t>                                                                          </a:t>
            </a:r>
          </a:p>
        </p:txBody>
      </p:sp>
      <p:pic>
        <p:nvPicPr>
          <p:cNvPr id="17" name="Picture 16" descr="Text&#10;&#10;Description automatically generated">
            <a:extLst>
              <a:ext uri="{FF2B5EF4-FFF2-40B4-BE49-F238E27FC236}">
                <a16:creationId xmlns:a16="http://schemas.microsoft.com/office/drawing/2014/main" id="{5011F964-3D4F-406C-BCF6-488AD5F51F39}"/>
              </a:ext>
            </a:extLst>
          </p:cNvPr>
          <p:cNvPicPr>
            <a:picLocks noChangeAspect="1"/>
          </p:cNvPicPr>
          <p:nvPr/>
        </p:nvPicPr>
        <p:blipFill>
          <a:blip r:embed="rId3"/>
          <a:stretch>
            <a:fillRect/>
          </a:stretch>
        </p:blipFill>
        <p:spPr>
          <a:xfrm>
            <a:off x="363888" y="986054"/>
            <a:ext cx="4634240" cy="5521157"/>
          </a:xfrm>
          <a:prstGeom prst="rect">
            <a:avLst/>
          </a:prstGeom>
        </p:spPr>
      </p:pic>
      <p:pic>
        <p:nvPicPr>
          <p:cNvPr id="18" name="Picture 17" descr="Text&#10;&#10;Description automatically generated">
            <a:extLst>
              <a:ext uri="{FF2B5EF4-FFF2-40B4-BE49-F238E27FC236}">
                <a16:creationId xmlns:a16="http://schemas.microsoft.com/office/drawing/2014/main" id="{8D7AA3DA-E612-4213-B997-AB2A78F806E3}"/>
              </a:ext>
            </a:extLst>
          </p:cNvPr>
          <p:cNvPicPr>
            <a:picLocks noChangeAspect="1"/>
          </p:cNvPicPr>
          <p:nvPr/>
        </p:nvPicPr>
        <p:blipFill>
          <a:blip r:embed="rId4"/>
          <a:stretch>
            <a:fillRect/>
          </a:stretch>
        </p:blipFill>
        <p:spPr>
          <a:xfrm>
            <a:off x="4998128" y="986055"/>
            <a:ext cx="6951216" cy="552115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DF88B34-AA64-40F9-A9A2-1734E4E0D105}"/>
                  </a:ext>
                </a:extLst>
              </p14:cNvPr>
              <p14:cNvContentPartPr/>
              <p14:nvPr/>
            </p14:nvContentPartPr>
            <p14:xfrm>
              <a:off x="4998034" y="3141150"/>
              <a:ext cx="2017800" cy="383400"/>
            </p14:xfrm>
          </p:contentPart>
        </mc:Choice>
        <mc:Fallback xmlns="">
          <p:pic>
            <p:nvPicPr>
              <p:cNvPr id="3" name="Ink 2">
                <a:extLst>
                  <a:ext uri="{FF2B5EF4-FFF2-40B4-BE49-F238E27FC236}">
                    <a16:creationId xmlns:a16="http://schemas.microsoft.com/office/drawing/2014/main" id="{8DF88B34-AA64-40F9-A9A2-1734E4E0D105}"/>
                  </a:ext>
                </a:extLst>
              </p:cNvPr>
              <p:cNvPicPr/>
              <p:nvPr/>
            </p:nvPicPr>
            <p:blipFill>
              <a:blip r:embed="rId6"/>
              <a:stretch>
                <a:fillRect/>
              </a:stretch>
            </p:blipFill>
            <p:spPr>
              <a:xfrm>
                <a:off x="4980394" y="3105510"/>
                <a:ext cx="20534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C031ED6-4A69-4A03-9853-BE572CE1FB9C}"/>
                  </a:ext>
                </a:extLst>
              </p14:cNvPr>
              <p14:cNvContentPartPr/>
              <p14:nvPr/>
            </p14:nvContentPartPr>
            <p14:xfrm>
              <a:off x="6596074" y="3000390"/>
              <a:ext cx="360" cy="360"/>
            </p14:xfrm>
          </p:contentPart>
        </mc:Choice>
        <mc:Fallback xmlns="">
          <p:pic>
            <p:nvPicPr>
              <p:cNvPr id="4" name="Ink 3">
                <a:extLst>
                  <a:ext uri="{FF2B5EF4-FFF2-40B4-BE49-F238E27FC236}">
                    <a16:creationId xmlns:a16="http://schemas.microsoft.com/office/drawing/2014/main" id="{0C031ED6-4A69-4A03-9853-BE572CE1FB9C}"/>
                  </a:ext>
                </a:extLst>
              </p:cNvPr>
              <p:cNvPicPr/>
              <p:nvPr/>
            </p:nvPicPr>
            <p:blipFill>
              <a:blip r:embed="rId8"/>
              <a:stretch>
                <a:fillRect/>
              </a:stretch>
            </p:blipFill>
            <p:spPr>
              <a:xfrm>
                <a:off x="6578074" y="2964750"/>
                <a:ext cx="36000" cy="72000"/>
              </a:xfrm>
              <a:prstGeom prst="rect">
                <a:avLst/>
              </a:prstGeom>
            </p:spPr>
          </p:pic>
        </mc:Fallback>
      </mc:AlternateContent>
    </p:spTree>
    <p:extLst>
      <p:ext uri="{BB962C8B-B14F-4D97-AF65-F5344CB8AC3E}">
        <p14:creationId xmlns:p14="http://schemas.microsoft.com/office/powerpoint/2010/main" val="388104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141946" y="1305189"/>
            <a:ext cx="5846105"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a:p>
            <a:pPr marL="0" indent="0"/>
            <a:r>
              <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indent="0"/>
            <a:r>
              <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Target system information (H/w and S/w info)</a:t>
            </a:r>
            <a:endParaRPr lang="en-US" b="1" i="0" dirty="0">
              <a:effectLst/>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41945" y="308402"/>
            <a:ext cx="12050054" cy="1118768"/>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3.2 </a:t>
            </a:r>
            <a:r>
              <a:rPr kumimoji="0" lang="en-US" sz="2800" b="0" i="0" u="none" strike="noStrike" kern="1200" cap="none" spc="0" normalizeH="0" baseline="0" noProof="0" dirty="0">
                <a:ln>
                  <a:noFill/>
                </a:ln>
                <a:effectLst/>
                <a:uLnTx/>
                <a:uFillTx/>
                <a:latin typeface="+mj-lt"/>
                <a:ea typeface="+mn-ea"/>
                <a:cs typeface="+mn-cs"/>
              </a:rPr>
              <a:t>Target system enumeration after Gaining access:</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000" dirty="0">
                <a:latin typeface="Calibri" panose="020F0502020204030204" pitchFamily="34" charset="0"/>
                <a:ea typeface="Calibri" panose="020F0502020204030204" pitchFamily="34" charset="0"/>
                <a:cs typeface="Times New Roman" panose="02020603050405020304" pitchFamily="18" charset="0"/>
              </a:rPr>
              <a:t>Getting User info and </a:t>
            </a:r>
            <a:r>
              <a:rPr lang="en-US" sz="2000" dirty="0" err="1">
                <a:latin typeface="Calibri" panose="020F0502020204030204" pitchFamily="34" charset="0"/>
                <a:ea typeface="Calibri" panose="020F0502020204030204" pitchFamily="34" charset="0"/>
                <a:cs typeface="Times New Roman" panose="02020603050405020304" pitchFamily="18" charset="0"/>
              </a:rPr>
              <a:t>dir</a:t>
            </a:r>
            <a:r>
              <a:rPr lang="en-US" sz="2000" dirty="0">
                <a:latin typeface="Calibri" panose="020F0502020204030204" pitchFamily="34" charset="0"/>
                <a:ea typeface="Calibri" panose="020F0502020204030204" pitchFamily="34" charset="0"/>
                <a:cs typeface="Times New Roman" panose="02020603050405020304" pitchFamily="18" charset="0"/>
              </a:rPr>
              <a:t> list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Running processes in target system</a:t>
            </a:r>
            <a:r>
              <a:rPr kumimoji="0" lang="en-US"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p:pic>
        <p:nvPicPr>
          <p:cNvPr id="14" name="Picture 13" descr="Text&#10;&#10;Description automatically generated">
            <a:extLst>
              <a:ext uri="{FF2B5EF4-FFF2-40B4-BE49-F238E27FC236}">
                <a16:creationId xmlns:a16="http://schemas.microsoft.com/office/drawing/2014/main" id="{ED312CF6-38FA-489B-BC01-BF0F7D72DA01}"/>
              </a:ext>
            </a:extLst>
          </p:cNvPr>
          <p:cNvPicPr>
            <a:picLocks noChangeAspect="1"/>
          </p:cNvPicPr>
          <p:nvPr/>
        </p:nvPicPr>
        <p:blipFill>
          <a:blip r:embed="rId3"/>
          <a:stretch>
            <a:fillRect/>
          </a:stretch>
        </p:blipFill>
        <p:spPr>
          <a:xfrm>
            <a:off x="141947" y="1406431"/>
            <a:ext cx="5624160" cy="2585066"/>
          </a:xfrm>
          <a:prstGeom prst="rect">
            <a:avLst/>
          </a:prstGeom>
        </p:spPr>
      </p:pic>
      <p:pic>
        <p:nvPicPr>
          <p:cNvPr id="19" name="Picture 18" descr="Text&#10;&#10;Description automatically generated">
            <a:extLst>
              <a:ext uri="{FF2B5EF4-FFF2-40B4-BE49-F238E27FC236}">
                <a16:creationId xmlns:a16="http://schemas.microsoft.com/office/drawing/2014/main" id="{B589E349-D7E8-4BD6-B5ED-C7BE8DFC3C9C}"/>
              </a:ext>
            </a:extLst>
          </p:cNvPr>
          <p:cNvPicPr>
            <a:picLocks noChangeAspect="1"/>
          </p:cNvPicPr>
          <p:nvPr/>
        </p:nvPicPr>
        <p:blipFill>
          <a:blip r:embed="rId4"/>
          <a:stretch>
            <a:fillRect/>
          </a:stretch>
        </p:blipFill>
        <p:spPr>
          <a:xfrm>
            <a:off x="141945" y="4361784"/>
            <a:ext cx="5624160" cy="2299316"/>
          </a:xfrm>
          <a:prstGeom prst="rect">
            <a:avLst/>
          </a:prstGeom>
        </p:spPr>
      </p:pic>
      <p:pic>
        <p:nvPicPr>
          <p:cNvPr id="20" name="Picture 19" descr="A picture containing table&#10;&#10;Description automatically generated">
            <a:extLst>
              <a:ext uri="{FF2B5EF4-FFF2-40B4-BE49-F238E27FC236}">
                <a16:creationId xmlns:a16="http://schemas.microsoft.com/office/drawing/2014/main" id="{80F0C6B2-D7F2-474D-B802-C54829D74A10}"/>
              </a:ext>
            </a:extLst>
          </p:cNvPr>
          <p:cNvPicPr>
            <a:picLocks noChangeAspect="1"/>
          </p:cNvPicPr>
          <p:nvPr/>
        </p:nvPicPr>
        <p:blipFill>
          <a:blip r:embed="rId5"/>
          <a:stretch>
            <a:fillRect/>
          </a:stretch>
        </p:blipFill>
        <p:spPr>
          <a:xfrm>
            <a:off x="6288257" y="1406431"/>
            <a:ext cx="5687840" cy="5450205"/>
          </a:xfrm>
          <a:prstGeom prst="rect">
            <a:avLst/>
          </a:prstGeom>
        </p:spPr>
      </p:pic>
    </p:spTree>
    <p:extLst>
      <p:ext uri="{BB962C8B-B14F-4D97-AF65-F5344CB8AC3E}">
        <p14:creationId xmlns:p14="http://schemas.microsoft.com/office/powerpoint/2010/main" val="608398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1175450"/>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3.2 </a:t>
            </a:r>
            <a:r>
              <a:rPr lang="en-US" sz="2800" dirty="0">
                <a:latin typeface="+mj-lt"/>
              </a:rPr>
              <a:t>Continues….</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err="1">
                <a:ln>
                  <a:noFill/>
                </a:ln>
                <a:effectLst/>
                <a:uLnTx/>
                <a:uFillTx/>
                <a:latin typeface="+mj-lt"/>
                <a:ea typeface="+mn-ea"/>
                <a:cs typeface="+mn-cs"/>
              </a:rPr>
              <a:t>Ifconfig</a:t>
            </a:r>
            <a:r>
              <a:rPr kumimoji="0" lang="en-US" sz="2000" b="0" i="0" u="none" strike="noStrike" kern="1200" cap="none" spc="0" normalizeH="0" baseline="0" noProof="0" dirty="0">
                <a:ln>
                  <a:noFill/>
                </a:ln>
                <a:effectLst/>
                <a:uLnTx/>
                <a:uFillTx/>
                <a:latin typeface="+mj-lt"/>
                <a:ea typeface="+mn-ea"/>
                <a:cs typeface="+mn-cs"/>
              </a:rPr>
              <a:t> command                                        	                          </a:t>
            </a:r>
            <a:r>
              <a:rPr kumimoji="0" lang="en-US" sz="2000" b="0" i="0" u="none" strike="noStrike" kern="1200" cap="none" spc="0" normalizeH="0" baseline="0" noProof="0" dirty="0" err="1">
                <a:ln>
                  <a:noFill/>
                </a:ln>
                <a:effectLst/>
                <a:uLnTx/>
                <a:uFillTx/>
                <a:latin typeface="+mj-lt"/>
                <a:ea typeface="+mn-ea"/>
                <a:cs typeface="+mn-cs"/>
              </a:rPr>
              <a:t>arp</a:t>
            </a:r>
            <a:r>
              <a:rPr kumimoji="0" lang="en-US" sz="2000" b="0" i="0" u="none" strike="noStrike" kern="1200" cap="none" spc="0" normalizeH="0" baseline="0" noProof="0" dirty="0">
                <a:ln>
                  <a:noFill/>
                </a:ln>
                <a:effectLst/>
                <a:uLnTx/>
                <a:uFillTx/>
                <a:latin typeface="+mj-lt"/>
                <a:ea typeface="+mn-ea"/>
                <a:cs typeface="+mn-cs"/>
              </a:rPr>
              <a:t> , netstat commands</a:t>
            </a:r>
            <a:r>
              <a:rPr kumimoji="0" lang="en-US" sz="2400" b="0" i="0" u="none" strike="noStrike" kern="1200" cap="none" spc="0" normalizeH="0" baseline="0" noProof="0" dirty="0">
                <a:ln>
                  <a:noFill/>
                </a:ln>
                <a:effectLst/>
                <a:uLnTx/>
                <a:uFillTx/>
                <a:latin typeface="+mj-lt"/>
                <a:ea typeface="+mn-ea"/>
                <a:cs typeface="+mn-cs"/>
              </a:rPr>
              <a:t>               </a:t>
            </a:r>
          </a:p>
        </p:txBody>
      </p:sp>
      <p:pic>
        <p:nvPicPr>
          <p:cNvPr id="17" name="Picture 16" descr="Text&#10;&#10;Description automatically generated">
            <a:extLst>
              <a:ext uri="{FF2B5EF4-FFF2-40B4-BE49-F238E27FC236}">
                <a16:creationId xmlns:a16="http://schemas.microsoft.com/office/drawing/2014/main" id="{366C20E8-5EC2-46B0-B0A8-F4123FF75283}"/>
              </a:ext>
            </a:extLst>
          </p:cNvPr>
          <p:cNvPicPr>
            <a:picLocks noChangeAspect="1"/>
          </p:cNvPicPr>
          <p:nvPr/>
        </p:nvPicPr>
        <p:blipFill>
          <a:blip r:embed="rId3"/>
          <a:stretch>
            <a:fillRect/>
          </a:stretch>
        </p:blipFill>
        <p:spPr>
          <a:xfrm>
            <a:off x="127124" y="1433557"/>
            <a:ext cx="6158004" cy="5073655"/>
          </a:xfrm>
          <a:prstGeom prst="rect">
            <a:avLst/>
          </a:prstGeom>
        </p:spPr>
      </p:pic>
      <p:pic>
        <p:nvPicPr>
          <p:cNvPr id="18" name="Picture 17" descr="Text&#10;&#10;Description automatically generated">
            <a:extLst>
              <a:ext uri="{FF2B5EF4-FFF2-40B4-BE49-F238E27FC236}">
                <a16:creationId xmlns:a16="http://schemas.microsoft.com/office/drawing/2014/main" id="{2798AC15-0D71-46DF-ACB6-C8A9828CAA7A}"/>
              </a:ext>
            </a:extLst>
          </p:cNvPr>
          <p:cNvPicPr>
            <a:picLocks noChangeAspect="1"/>
          </p:cNvPicPr>
          <p:nvPr/>
        </p:nvPicPr>
        <p:blipFill>
          <a:blip r:embed="rId4"/>
          <a:stretch>
            <a:fillRect/>
          </a:stretch>
        </p:blipFill>
        <p:spPr>
          <a:xfrm>
            <a:off x="6411786" y="1485000"/>
            <a:ext cx="5496407" cy="1035050"/>
          </a:xfrm>
          <a:prstGeom prst="rect">
            <a:avLst/>
          </a:prstGeom>
        </p:spPr>
      </p:pic>
      <p:pic>
        <p:nvPicPr>
          <p:cNvPr id="21" name="Picture 20" descr="Graphical user interface, text&#10;&#10;Description automatically generated">
            <a:extLst>
              <a:ext uri="{FF2B5EF4-FFF2-40B4-BE49-F238E27FC236}">
                <a16:creationId xmlns:a16="http://schemas.microsoft.com/office/drawing/2014/main" id="{2CC1BE46-F7D4-4C1D-BA5A-5250D767EAD5}"/>
              </a:ext>
            </a:extLst>
          </p:cNvPr>
          <p:cNvPicPr>
            <a:picLocks noChangeAspect="1"/>
          </p:cNvPicPr>
          <p:nvPr/>
        </p:nvPicPr>
        <p:blipFill>
          <a:blip r:embed="rId5"/>
          <a:stretch>
            <a:fillRect/>
          </a:stretch>
        </p:blipFill>
        <p:spPr>
          <a:xfrm>
            <a:off x="6411787" y="2682867"/>
            <a:ext cx="5653089" cy="3884295"/>
          </a:xfrm>
          <a:prstGeom prst="rect">
            <a:avLst/>
          </a:prstGeom>
        </p:spPr>
      </p:pic>
    </p:spTree>
    <p:extLst>
      <p:ext uri="{BB962C8B-B14F-4D97-AF65-F5344CB8AC3E}">
        <p14:creationId xmlns:p14="http://schemas.microsoft.com/office/powerpoint/2010/main" val="213869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1186672"/>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3.2 </a:t>
            </a:r>
            <a:r>
              <a:rPr lang="en-US" sz="2800" dirty="0">
                <a:latin typeface="+mj-lt"/>
              </a:rPr>
              <a:t>Continues………</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400" dirty="0">
                <a:latin typeface="+mj-lt"/>
              </a:rPr>
              <a:t>/</a:t>
            </a:r>
            <a:r>
              <a:rPr lang="en-US" sz="2400" dirty="0" err="1">
                <a:latin typeface="+mj-lt"/>
              </a:rPr>
              <a:t>etc</a:t>
            </a:r>
            <a:r>
              <a:rPr lang="en-US" sz="2400" dirty="0">
                <a:latin typeface="+mj-lt"/>
              </a:rPr>
              <a:t>/passwd file info</a:t>
            </a:r>
            <a:endParaRPr kumimoji="0" lang="en-US" sz="2400" b="0" i="0" u="none" strike="noStrike" kern="1200" cap="none" spc="0" normalizeH="0" baseline="0" noProof="0" dirty="0">
              <a:ln>
                <a:noFill/>
              </a:ln>
              <a:effectLst/>
              <a:uLnTx/>
              <a:uFillTx/>
              <a:latin typeface="+mj-lt"/>
              <a:ea typeface="+mn-ea"/>
              <a:cs typeface="+mn-cs"/>
            </a:endParaRPr>
          </a:p>
        </p:txBody>
      </p:sp>
      <p:pic>
        <p:nvPicPr>
          <p:cNvPr id="19" name="Picture 18" descr="Text&#10;&#10;Description automatically generated">
            <a:extLst>
              <a:ext uri="{FF2B5EF4-FFF2-40B4-BE49-F238E27FC236}">
                <a16:creationId xmlns:a16="http://schemas.microsoft.com/office/drawing/2014/main" id="{9449C820-ECF5-4C67-9243-68406546BE81}"/>
              </a:ext>
            </a:extLst>
          </p:cNvPr>
          <p:cNvPicPr>
            <a:picLocks noChangeAspect="1"/>
          </p:cNvPicPr>
          <p:nvPr/>
        </p:nvPicPr>
        <p:blipFill>
          <a:blip r:embed="rId3"/>
          <a:stretch>
            <a:fillRect/>
          </a:stretch>
        </p:blipFill>
        <p:spPr>
          <a:xfrm>
            <a:off x="550821" y="1762425"/>
            <a:ext cx="6891004" cy="4590439"/>
          </a:xfrm>
          <a:prstGeom prst="rect">
            <a:avLst/>
          </a:prstGeom>
        </p:spPr>
      </p:pic>
    </p:spTree>
    <p:extLst>
      <p:ext uri="{BB962C8B-B14F-4D97-AF65-F5344CB8AC3E}">
        <p14:creationId xmlns:p14="http://schemas.microsoft.com/office/powerpoint/2010/main" val="1221864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543867"/>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3.2    </a:t>
            </a:r>
            <a:r>
              <a:rPr kumimoji="0" lang="en-US" sz="2800" b="0" i="0" u="none" strike="noStrike" kern="1200" cap="none" spc="0" normalizeH="0" baseline="0" noProof="0" dirty="0">
                <a:ln>
                  <a:noFill/>
                </a:ln>
                <a:effectLst/>
                <a:uLnTx/>
                <a:uFillTx/>
                <a:latin typeface="+mj-lt"/>
                <a:ea typeface="+mn-ea"/>
                <a:cs typeface="+mn-cs"/>
              </a:rPr>
              <a:t>Upgrade</a:t>
            </a:r>
            <a:r>
              <a:rPr lang="en-US" sz="2800" dirty="0">
                <a:latin typeface="+mj-lt"/>
              </a:rPr>
              <a:t> from shell to Meterpreter</a:t>
            </a:r>
            <a:endParaRPr kumimoji="0" lang="en-US" sz="2400" b="0" i="0" u="none" strike="noStrike" kern="1200" cap="none" spc="0" normalizeH="0" baseline="0" noProof="0" dirty="0">
              <a:ln>
                <a:noFill/>
              </a:ln>
              <a:effectLst/>
              <a:uLnTx/>
              <a:uFillTx/>
              <a:latin typeface="raleway" pitchFamily="2" charset="0"/>
              <a:ea typeface="+mn-ea"/>
              <a:cs typeface="+mn-cs"/>
            </a:endParaRPr>
          </a:p>
        </p:txBody>
      </p:sp>
      <p:pic>
        <p:nvPicPr>
          <p:cNvPr id="13" name="Picture 12" descr="Text&#10;&#10;Description automatically generated">
            <a:extLst>
              <a:ext uri="{FF2B5EF4-FFF2-40B4-BE49-F238E27FC236}">
                <a16:creationId xmlns:a16="http://schemas.microsoft.com/office/drawing/2014/main" id="{45D570AC-6075-424C-8BD1-49D90EA435FD}"/>
              </a:ext>
            </a:extLst>
          </p:cNvPr>
          <p:cNvPicPr>
            <a:picLocks noChangeAspect="1"/>
          </p:cNvPicPr>
          <p:nvPr/>
        </p:nvPicPr>
        <p:blipFill>
          <a:blip r:embed="rId3"/>
          <a:stretch>
            <a:fillRect/>
          </a:stretch>
        </p:blipFill>
        <p:spPr>
          <a:xfrm>
            <a:off x="130178" y="943094"/>
            <a:ext cx="5943600" cy="5234157"/>
          </a:xfrm>
          <a:prstGeom prst="rect">
            <a:avLst/>
          </a:prstGeom>
        </p:spPr>
      </p:pic>
      <p:pic>
        <p:nvPicPr>
          <p:cNvPr id="14" name="Picture 13" descr="Text&#10;&#10;Description automatically generated">
            <a:extLst>
              <a:ext uri="{FF2B5EF4-FFF2-40B4-BE49-F238E27FC236}">
                <a16:creationId xmlns:a16="http://schemas.microsoft.com/office/drawing/2014/main" id="{72756FB3-06A2-47EB-9ED3-CBEA11B4F4C4}"/>
              </a:ext>
            </a:extLst>
          </p:cNvPr>
          <p:cNvPicPr>
            <a:picLocks noChangeAspect="1"/>
          </p:cNvPicPr>
          <p:nvPr/>
        </p:nvPicPr>
        <p:blipFill>
          <a:blip r:embed="rId4"/>
          <a:stretch>
            <a:fillRect/>
          </a:stretch>
        </p:blipFill>
        <p:spPr>
          <a:xfrm>
            <a:off x="6118224" y="921855"/>
            <a:ext cx="5943600" cy="5234157"/>
          </a:xfrm>
          <a:prstGeom prst="rect">
            <a:avLst/>
          </a:prstGeom>
        </p:spPr>
      </p:pic>
    </p:spTree>
    <p:extLst>
      <p:ext uri="{BB962C8B-B14F-4D97-AF65-F5344CB8AC3E}">
        <p14:creationId xmlns:p14="http://schemas.microsoft.com/office/powerpoint/2010/main" val="219456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543867"/>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raleway" pitchFamily="2" charset="0"/>
                <a:ea typeface="+mn-ea"/>
                <a:cs typeface="+mn-cs"/>
              </a:rPr>
              <a:t>3.2 </a:t>
            </a:r>
            <a:r>
              <a:rPr lang="en-US" sz="2800" dirty="0">
                <a:latin typeface="raleway" pitchFamily="2" charset="0"/>
              </a:rPr>
              <a:t>Meterpreter </a:t>
            </a:r>
            <a:r>
              <a:rPr lang="en-US" sz="2800" dirty="0">
                <a:latin typeface="+mj-lt"/>
              </a:rPr>
              <a:t>Commands</a:t>
            </a:r>
            <a:r>
              <a:rPr lang="en-US" sz="2800" dirty="0">
                <a:latin typeface="raleway" pitchFamily="2" charset="0"/>
              </a:rPr>
              <a:t>:</a:t>
            </a: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p:pic>
        <p:nvPicPr>
          <p:cNvPr id="17" name="Picture 16" descr="Text&#10;&#10;Description automatically generated">
            <a:extLst>
              <a:ext uri="{FF2B5EF4-FFF2-40B4-BE49-F238E27FC236}">
                <a16:creationId xmlns:a16="http://schemas.microsoft.com/office/drawing/2014/main" id="{A5CA2048-7585-4420-980D-17E27D6E27EE}"/>
              </a:ext>
            </a:extLst>
          </p:cNvPr>
          <p:cNvPicPr>
            <a:picLocks noChangeAspect="1"/>
          </p:cNvPicPr>
          <p:nvPr/>
        </p:nvPicPr>
        <p:blipFill>
          <a:blip r:embed="rId3"/>
          <a:stretch>
            <a:fillRect/>
          </a:stretch>
        </p:blipFill>
        <p:spPr>
          <a:xfrm>
            <a:off x="717551" y="1071612"/>
            <a:ext cx="5486400" cy="5435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DE74C58-72CF-4A93-AD1B-C55267FA3DD9}"/>
                  </a:ext>
                </a:extLst>
              </p14:cNvPr>
              <p14:cNvContentPartPr/>
              <p14:nvPr/>
            </p14:nvContentPartPr>
            <p14:xfrm>
              <a:off x="541234" y="5992221"/>
              <a:ext cx="4000680" cy="537480"/>
            </p14:xfrm>
          </p:contentPart>
        </mc:Choice>
        <mc:Fallback xmlns="">
          <p:pic>
            <p:nvPicPr>
              <p:cNvPr id="3" name="Ink 2">
                <a:extLst>
                  <a:ext uri="{FF2B5EF4-FFF2-40B4-BE49-F238E27FC236}">
                    <a16:creationId xmlns:a16="http://schemas.microsoft.com/office/drawing/2014/main" id="{7DE74C58-72CF-4A93-AD1B-C55267FA3DD9}"/>
                  </a:ext>
                </a:extLst>
              </p:cNvPr>
              <p:cNvPicPr/>
              <p:nvPr/>
            </p:nvPicPr>
            <p:blipFill>
              <a:blip r:embed="rId5"/>
              <a:stretch>
                <a:fillRect/>
              </a:stretch>
            </p:blipFill>
            <p:spPr>
              <a:xfrm>
                <a:off x="523234" y="5956221"/>
                <a:ext cx="403632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7"/>
              <a:stretch>
                <a:fillRect/>
              </a:stretch>
            </p:blipFill>
            <p:spPr>
              <a:xfrm>
                <a:off x="4704634" y="496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7"/>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7"/>
              <a:stretch>
                <a:fillRect/>
              </a:stretch>
            </p:blipFill>
            <p:spPr>
              <a:xfrm>
                <a:off x="430575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7"/>
              <a:stretch>
                <a:fillRect/>
              </a:stretch>
            </p:blipFill>
            <p:spPr>
              <a:xfrm>
                <a:off x="430575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7"/>
              <a:stretch>
                <a:fillRect/>
              </a:stretch>
            </p:blipFill>
            <p:spPr>
              <a:xfrm>
                <a:off x="430575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3"/>
              <a:stretch>
                <a:fillRect/>
              </a:stretch>
            </p:blipFill>
            <p:spPr>
              <a:xfrm>
                <a:off x="430575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7"/>
              <a:stretch>
                <a:fillRect/>
              </a:stretch>
            </p:blipFill>
            <p:spPr>
              <a:xfrm>
                <a:off x="434103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7"/>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7"/>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7"/>
              <a:stretch>
                <a:fillRect/>
              </a:stretch>
            </p:blipFill>
            <p:spPr>
              <a:xfrm>
                <a:off x="810519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7"/>
              <a:stretch>
                <a:fillRect/>
              </a:stretch>
            </p:blipFill>
            <p:spPr>
              <a:xfrm>
                <a:off x="810519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7"/>
              <a:stretch>
                <a:fillRect/>
              </a:stretch>
            </p:blipFill>
            <p:spPr>
              <a:xfrm>
                <a:off x="810519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A1561FAD-5605-4D58-A586-FDF0E6B68057}"/>
                  </a:ext>
                </a:extLst>
              </p14:cNvPr>
              <p14:cNvContentPartPr/>
              <p14:nvPr/>
            </p14:nvContentPartPr>
            <p14:xfrm>
              <a:off x="7269274" y="1251741"/>
              <a:ext cx="551880" cy="1544760"/>
            </p14:xfrm>
          </p:contentPart>
        </mc:Choice>
        <mc:Fallback xmlns="">
          <p:pic>
            <p:nvPicPr>
              <p:cNvPr id="22" name="Ink 21">
                <a:extLst>
                  <a:ext uri="{FF2B5EF4-FFF2-40B4-BE49-F238E27FC236}">
                    <a16:creationId xmlns:a16="http://schemas.microsoft.com/office/drawing/2014/main" id="{A1561FAD-5605-4D58-A586-FDF0E6B68057}"/>
                  </a:ext>
                </a:extLst>
              </p:cNvPr>
              <p:cNvPicPr/>
              <p:nvPr/>
            </p:nvPicPr>
            <p:blipFill>
              <a:blip r:embed="rId22"/>
              <a:stretch>
                <a:fillRect/>
              </a:stretch>
            </p:blipFill>
            <p:spPr>
              <a:xfrm>
                <a:off x="7251634" y="1216101"/>
                <a:ext cx="587520" cy="161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7"/>
              <a:stretch>
                <a:fillRect/>
              </a:stretch>
            </p:blipFill>
            <p:spPr>
              <a:xfrm>
                <a:off x="2858194" y="629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7"/>
              <a:stretch>
                <a:fillRect/>
              </a:stretch>
            </p:blipFill>
            <p:spPr>
              <a:xfrm>
                <a:off x="2858194" y="629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7"/>
              <a:stretch>
                <a:fillRect/>
              </a:stretch>
            </p:blipFill>
            <p:spPr>
              <a:xfrm>
                <a:off x="2858194" y="629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910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27"/>
              <a:stretch>
                <a:fillRect/>
              </a:stretch>
            </p:blipFill>
            <p:spPr>
              <a:xfrm>
                <a:off x="46730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7"/>
              <a:stretch>
                <a:fillRect/>
              </a:stretch>
            </p:blipFill>
            <p:spPr>
              <a:xfrm>
                <a:off x="4793914" y="558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7"/>
              <a:stretch>
                <a:fillRect/>
              </a:stretch>
            </p:blipFill>
            <p:spPr>
              <a:xfrm>
                <a:off x="4793914" y="558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7"/>
              <a:stretch>
                <a:fillRect/>
              </a:stretch>
            </p:blipFill>
            <p:spPr>
              <a:xfrm>
                <a:off x="4793914" y="558741"/>
                <a:ext cx="36000" cy="72000"/>
              </a:xfrm>
              <a:prstGeom prst="rect">
                <a:avLst/>
              </a:prstGeom>
            </p:spPr>
          </p:pic>
        </mc:Fallback>
      </mc:AlternateContent>
    </p:spTree>
    <p:extLst>
      <p:ext uri="{BB962C8B-B14F-4D97-AF65-F5344CB8AC3E}">
        <p14:creationId xmlns:p14="http://schemas.microsoft.com/office/powerpoint/2010/main" val="1960735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7681847"/>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3.2 </a:t>
            </a:r>
            <a:r>
              <a:rPr lang="en-US" sz="2800" dirty="0">
                <a:latin typeface="+mj-lt"/>
              </a:rPr>
              <a:t>Meterpreter Commands:</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a:lnSpc>
                <a:spcPct val="110000"/>
              </a:lnSpc>
              <a:spcBef>
                <a:spcPts val="1000"/>
              </a:spcBef>
              <a:spcAft>
                <a:spcPts val="800"/>
              </a:spcAft>
              <a:defRPr/>
            </a:pP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p:pic>
        <p:nvPicPr>
          <p:cNvPr id="17" name="Picture 16" descr="Text&#10;&#10;Description automatically generated">
            <a:extLst>
              <a:ext uri="{FF2B5EF4-FFF2-40B4-BE49-F238E27FC236}">
                <a16:creationId xmlns:a16="http://schemas.microsoft.com/office/drawing/2014/main" id="{A5CA2048-7585-4420-980D-17E27D6E27EE}"/>
              </a:ext>
            </a:extLst>
          </p:cNvPr>
          <p:cNvPicPr>
            <a:picLocks noChangeAspect="1"/>
          </p:cNvPicPr>
          <p:nvPr/>
        </p:nvPicPr>
        <p:blipFill>
          <a:blip r:embed="rId3"/>
          <a:stretch>
            <a:fillRect/>
          </a:stretch>
        </p:blipFill>
        <p:spPr>
          <a:xfrm>
            <a:off x="763439" y="996123"/>
            <a:ext cx="5486400" cy="5435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DE74C58-72CF-4A93-AD1B-C55267FA3DD9}"/>
                  </a:ext>
                </a:extLst>
              </p14:cNvPr>
              <p14:cNvContentPartPr/>
              <p14:nvPr/>
            </p14:nvContentPartPr>
            <p14:xfrm>
              <a:off x="541234" y="5992221"/>
              <a:ext cx="4000680" cy="537480"/>
            </p14:xfrm>
          </p:contentPart>
        </mc:Choice>
        <mc:Fallback xmlns="">
          <p:pic>
            <p:nvPicPr>
              <p:cNvPr id="3" name="Ink 2">
                <a:extLst>
                  <a:ext uri="{FF2B5EF4-FFF2-40B4-BE49-F238E27FC236}">
                    <a16:creationId xmlns:a16="http://schemas.microsoft.com/office/drawing/2014/main" id="{7DE74C58-72CF-4A93-AD1B-C55267FA3DD9}"/>
                  </a:ext>
                </a:extLst>
              </p:cNvPr>
              <p:cNvPicPr/>
              <p:nvPr/>
            </p:nvPicPr>
            <p:blipFill>
              <a:blip r:embed="rId5"/>
              <a:stretch>
                <a:fillRect/>
              </a:stretch>
            </p:blipFill>
            <p:spPr>
              <a:xfrm>
                <a:off x="523236" y="5956221"/>
                <a:ext cx="4036317"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7"/>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7"/>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7"/>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7"/>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7"/>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3"/>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7"/>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7"/>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7"/>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7"/>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7"/>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7"/>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A1561FAD-5605-4D58-A586-FDF0E6B68057}"/>
                  </a:ext>
                </a:extLst>
              </p14:cNvPr>
              <p14:cNvContentPartPr/>
              <p14:nvPr/>
            </p14:nvContentPartPr>
            <p14:xfrm>
              <a:off x="7269274" y="1251741"/>
              <a:ext cx="551880" cy="1544760"/>
            </p14:xfrm>
          </p:contentPart>
        </mc:Choice>
        <mc:Fallback xmlns="">
          <p:pic>
            <p:nvPicPr>
              <p:cNvPr id="22" name="Ink 21">
                <a:extLst>
                  <a:ext uri="{FF2B5EF4-FFF2-40B4-BE49-F238E27FC236}">
                    <a16:creationId xmlns:a16="http://schemas.microsoft.com/office/drawing/2014/main" id="{A1561FAD-5605-4D58-A586-FDF0E6B68057}"/>
                  </a:ext>
                </a:extLst>
              </p:cNvPr>
              <p:cNvPicPr/>
              <p:nvPr/>
            </p:nvPicPr>
            <p:blipFill>
              <a:blip r:embed="rId22"/>
              <a:stretch>
                <a:fillRect/>
              </a:stretch>
            </p:blipFill>
            <p:spPr>
              <a:xfrm>
                <a:off x="7251274" y="1215733"/>
                <a:ext cx="587520" cy="16164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7"/>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7"/>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7"/>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7"/>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7"/>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7"/>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7"/>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7"/>
              <a:stretch>
                <a:fillRect/>
              </a:stretch>
            </p:blipFill>
            <p:spPr>
              <a:xfrm>
                <a:off x="2423314" y="35060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7"/>
              <a:stretch>
                <a:fillRect/>
              </a:stretch>
            </p:blipFill>
            <p:spPr>
              <a:xfrm>
                <a:off x="3515554" y="5411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7"/>
              <a:stretch>
                <a:fillRect/>
              </a:stretch>
            </p:blipFill>
            <p:spPr>
              <a:xfrm>
                <a:off x="3515554" y="5411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7"/>
              <a:stretch>
                <a:fillRect/>
              </a:stretch>
            </p:blipFill>
            <p:spPr>
              <a:xfrm>
                <a:off x="3515554" y="5411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7"/>
              <a:stretch>
                <a:fillRect/>
              </a:stretch>
            </p:blipFill>
            <p:spPr>
              <a:xfrm>
                <a:off x="452715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7"/>
              <a:stretch>
                <a:fillRect/>
              </a:stretch>
            </p:blipFill>
            <p:spPr>
              <a:xfrm>
                <a:off x="452715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41"/>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6"/>
              <a:stretch>
                <a:fillRect/>
              </a:stretch>
            </p:blipFill>
            <p:spPr>
              <a:xfrm>
                <a:off x="1340074" y="2433981"/>
                <a:ext cx="3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7"/>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7"/>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7"/>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7"/>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7"/>
              <a:stretch>
                <a:fillRect/>
              </a:stretch>
            </p:blipFill>
            <p:spPr>
              <a:xfrm>
                <a:off x="1349074" y="2422821"/>
                <a:ext cx="36000" cy="72000"/>
              </a:xfrm>
              <a:prstGeom prst="rect">
                <a:avLst/>
              </a:prstGeom>
            </p:spPr>
          </p:pic>
        </mc:Fallback>
      </mc:AlternateContent>
    </p:spTree>
    <p:extLst>
      <p:ext uri="{BB962C8B-B14F-4D97-AF65-F5344CB8AC3E}">
        <p14:creationId xmlns:p14="http://schemas.microsoft.com/office/powerpoint/2010/main" val="219726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215903" y="308402"/>
            <a:ext cx="11976096" cy="8149667"/>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3.3 </a:t>
            </a:r>
            <a:r>
              <a:rPr kumimoji="0" lang="en-US" sz="2800" b="0" i="0" u="none" strike="noStrike" kern="1200" cap="none" spc="0" normalizeH="0" baseline="0" noProof="0" dirty="0">
                <a:ln>
                  <a:noFill/>
                </a:ln>
                <a:effectLst/>
                <a:uLnTx/>
                <a:uFillTx/>
                <a:latin typeface="+mj-lt"/>
                <a:ea typeface="+mn-ea"/>
                <a:cs typeface="+mn-cs"/>
              </a:rPr>
              <a:t>Privilege</a:t>
            </a:r>
            <a:r>
              <a:rPr lang="en-US" sz="2800" dirty="0">
                <a:latin typeface="+mj-lt"/>
              </a:rPr>
              <a:t> Escalation</a:t>
            </a:r>
            <a:endParaRPr lang="en-US" sz="1800" dirty="0">
              <a:effectLst/>
              <a:latin typeface="+mj-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1400" b="1" dirty="0">
                <a:solidFill>
                  <a:srgbClr val="1B192E">
                    <a:lumMod val="25000"/>
                    <a:lumOff val="75000"/>
                  </a:srgbClr>
                </a:solidFill>
                <a:latin typeface="raleway" pitchFamily="2" charset="0"/>
              </a:rPr>
              <a:t>Searching PE exploits relevant</a:t>
            </a:r>
            <a:r>
              <a:rPr lang="en-US" sz="2800" b="1" dirty="0">
                <a:solidFill>
                  <a:srgbClr val="1B192E">
                    <a:lumMod val="25000"/>
                    <a:lumOff val="75000"/>
                  </a:srgbClr>
                </a:solidFill>
                <a:latin typeface="raleway" pitchFamily="2" charset="0"/>
              </a:rPr>
              <a:t> </a:t>
            </a:r>
            <a:r>
              <a:rPr lang="en-US" sz="1400" b="1" dirty="0">
                <a:solidFill>
                  <a:srgbClr val="1B192E">
                    <a:lumMod val="25000"/>
                    <a:lumOff val="75000"/>
                  </a:srgbClr>
                </a:solidFill>
                <a:latin typeface="raleway" pitchFamily="2" charset="0"/>
              </a:rPr>
              <a:t>to my OS</a:t>
            </a:r>
            <a:r>
              <a:rPr lang="en-US" sz="2800" b="1" dirty="0">
                <a:solidFill>
                  <a:srgbClr val="1B192E">
                    <a:lumMod val="25000"/>
                    <a:lumOff val="75000"/>
                  </a:srgbClr>
                </a:solidFill>
                <a:latin typeface="raleway" pitchFamily="2" charset="0"/>
              </a:rPr>
              <a:t>                                     </a:t>
            </a:r>
            <a:r>
              <a:rPr lang="en-US" sz="1400" b="1" dirty="0">
                <a:solidFill>
                  <a:srgbClr val="1B192E">
                    <a:lumMod val="25000"/>
                    <a:lumOff val="75000"/>
                  </a:srgbClr>
                </a:solidFill>
                <a:latin typeface="raleway" pitchFamily="2" charset="0"/>
              </a:rPr>
              <a:t>Accessing shadow file after getting into Root</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dirty="0">
              <a:solidFill>
                <a:srgbClr val="1B192E">
                  <a:lumMod val="25000"/>
                  <a:lumOff val="75000"/>
                </a:srgbClr>
              </a:solidFill>
              <a:latin typeface="raleway" pitchFamily="2" charset="0"/>
            </a:endParaRPr>
          </a:p>
          <a:p>
            <a:pPr lvl="0">
              <a:lnSpc>
                <a:spcPct val="110000"/>
              </a:lnSpc>
              <a:spcBef>
                <a:spcPts val="1000"/>
              </a:spcBef>
              <a:spcAft>
                <a:spcPts val="800"/>
              </a:spcAft>
              <a:defRPr/>
            </a:pPr>
            <a:endParaRPr lang="en-US" sz="2800" dirty="0">
              <a:solidFill>
                <a:srgbClr val="1B192E">
                  <a:lumMod val="25000"/>
                  <a:lumOff val="75000"/>
                </a:srgbClr>
              </a:solidFill>
              <a:latin typeface="raleway" pitchFamily="2" charset="0"/>
            </a:endParaRPr>
          </a:p>
          <a:p>
            <a:pPr lvl="0">
              <a:lnSpc>
                <a:spcPct val="110000"/>
              </a:lnSpc>
              <a:spcBef>
                <a:spcPts val="1000"/>
              </a:spcBef>
              <a:spcAft>
                <a:spcPts val="800"/>
              </a:spcAft>
              <a:defRPr/>
            </a:pPr>
            <a:r>
              <a:rPr lang="en-US" sz="1400" b="1" dirty="0">
                <a:solidFill>
                  <a:srgbClr val="1B192E">
                    <a:lumMod val="25000"/>
                    <a:lumOff val="75000"/>
                  </a:srgbClr>
                </a:solidFill>
                <a:latin typeface="raleway" pitchFamily="2" charset="0"/>
              </a:rPr>
              <a:t>Getting into root using </a:t>
            </a:r>
            <a:r>
              <a:rPr lang="en-US" sz="1400" b="1" dirty="0" err="1">
                <a:solidFill>
                  <a:srgbClr val="1B192E">
                    <a:lumMod val="25000"/>
                    <a:lumOff val="75000"/>
                  </a:srgbClr>
                </a:solidFill>
                <a:latin typeface="raleway" pitchFamily="2" charset="0"/>
              </a:rPr>
              <a:t>sudo</a:t>
            </a:r>
            <a:r>
              <a:rPr lang="en-US" sz="1400" b="1" dirty="0">
                <a:solidFill>
                  <a:srgbClr val="1B192E">
                    <a:lumMod val="25000"/>
                    <a:lumOff val="75000"/>
                  </a:srgbClr>
                </a:solidFill>
                <a:latin typeface="raleway" pitchFamily="2" charset="0"/>
              </a:rPr>
              <a:t> </a:t>
            </a:r>
            <a:r>
              <a:rPr lang="en-US" sz="1400" b="1" dirty="0" err="1">
                <a:solidFill>
                  <a:srgbClr val="1B192E">
                    <a:lumMod val="25000"/>
                    <a:lumOff val="75000"/>
                  </a:srgbClr>
                </a:solidFill>
                <a:latin typeface="raleway" pitchFamily="2" charset="0"/>
              </a:rPr>
              <a:t>su</a:t>
            </a:r>
            <a:r>
              <a:rPr lang="en-US" sz="1400" b="1" dirty="0">
                <a:solidFill>
                  <a:srgbClr val="1B192E">
                    <a:lumMod val="25000"/>
                    <a:lumOff val="75000"/>
                  </a:srgbClr>
                </a:solidFill>
                <a:latin typeface="raleway" pitchFamily="2" charset="0"/>
              </a:rPr>
              <a:t> command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a:lnSpc>
                <a:spcPct val="110000"/>
              </a:lnSpc>
              <a:spcBef>
                <a:spcPts val="1000"/>
              </a:spcBef>
              <a:spcAft>
                <a:spcPts val="800"/>
              </a:spcAft>
              <a:defRPr/>
            </a:pP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DE74C58-72CF-4A93-AD1B-C55267FA3DD9}"/>
                  </a:ext>
                </a:extLst>
              </p14:cNvPr>
              <p14:cNvContentPartPr/>
              <p14:nvPr/>
            </p14:nvContentPartPr>
            <p14:xfrm>
              <a:off x="541234" y="5992221"/>
              <a:ext cx="4000680" cy="537480"/>
            </p14:xfrm>
          </p:contentPart>
        </mc:Choice>
        <mc:Fallback xmlns="">
          <p:pic>
            <p:nvPicPr>
              <p:cNvPr id="3" name="Ink 2">
                <a:extLst>
                  <a:ext uri="{FF2B5EF4-FFF2-40B4-BE49-F238E27FC236}">
                    <a16:creationId xmlns:a16="http://schemas.microsoft.com/office/drawing/2014/main" id="{7DE74C58-72CF-4A93-AD1B-C55267FA3DD9}"/>
                  </a:ext>
                </a:extLst>
              </p:cNvPr>
              <p:cNvPicPr/>
              <p:nvPr/>
            </p:nvPicPr>
            <p:blipFill>
              <a:blip r:embed="rId4"/>
              <a:stretch>
                <a:fillRect/>
              </a:stretch>
            </p:blipFill>
            <p:spPr>
              <a:xfrm>
                <a:off x="523236" y="5956221"/>
                <a:ext cx="4036317"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6"/>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6"/>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6"/>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6"/>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6"/>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2"/>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6"/>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6"/>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6"/>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6"/>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6"/>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6"/>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A1561FAD-5605-4D58-A586-FDF0E6B68057}"/>
                  </a:ext>
                </a:extLst>
              </p14:cNvPr>
              <p14:cNvContentPartPr/>
              <p14:nvPr/>
            </p14:nvContentPartPr>
            <p14:xfrm>
              <a:off x="7269274" y="1251741"/>
              <a:ext cx="551880" cy="1544760"/>
            </p14:xfrm>
          </p:contentPart>
        </mc:Choice>
        <mc:Fallback xmlns="">
          <p:pic>
            <p:nvPicPr>
              <p:cNvPr id="22" name="Ink 21">
                <a:extLst>
                  <a:ext uri="{FF2B5EF4-FFF2-40B4-BE49-F238E27FC236}">
                    <a16:creationId xmlns:a16="http://schemas.microsoft.com/office/drawing/2014/main" id="{A1561FAD-5605-4D58-A586-FDF0E6B68057}"/>
                  </a:ext>
                </a:extLst>
              </p:cNvPr>
              <p:cNvPicPr/>
              <p:nvPr/>
            </p:nvPicPr>
            <p:blipFill>
              <a:blip r:embed="rId21"/>
              <a:stretch>
                <a:fillRect/>
              </a:stretch>
            </p:blipFill>
            <p:spPr>
              <a:xfrm>
                <a:off x="7251274" y="1215733"/>
                <a:ext cx="587520" cy="161641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6"/>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6"/>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6"/>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6"/>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6"/>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6"/>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6"/>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6"/>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6"/>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6"/>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6"/>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6"/>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6"/>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40"/>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5"/>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6"/>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6"/>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6"/>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6"/>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6"/>
              <a:stretch>
                <a:fillRect/>
              </a:stretch>
            </p:blipFill>
            <p:spPr>
              <a:xfrm>
                <a:off x="1349074" y="2422821"/>
                <a:ext cx="36000" cy="72000"/>
              </a:xfrm>
              <a:prstGeom prst="rect">
                <a:avLst/>
              </a:prstGeom>
            </p:spPr>
          </p:pic>
        </mc:Fallback>
      </mc:AlternateContent>
      <p:pic>
        <p:nvPicPr>
          <p:cNvPr id="54" name="Picture 53" descr="Text&#10;&#10;Description automatically generated with low confidence">
            <a:extLst>
              <a:ext uri="{FF2B5EF4-FFF2-40B4-BE49-F238E27FC236}">
                <a16:creationId xmlns:a16="http://schemas.microsoft.com/office/drawing/2014/main" id="{58B69F34-D7DE-4BD2-8C93-C141E63D7A12}"/>
              </a:ext>
            </a:extLst>
          </p:cNvPr>
          <p:cNvPicPr>
            <a:picLocks noChangeAspect="1"/>
          </p:cNvPicPr>
          <p:nvPr/>
        </p:nvPicPr>
        <p:blipFill>
          <a:blip r:embed="rId51"/>
          <a:stretch>
            <a:fillRect/>
          </a:stretch>
        </p:blipFill>
        <p:spPr>
          <a:xfrm>
            <a:off x="268637" y="1572877"/>
            <a:ext cx="5943600" cy="2057400"/>
          </a:xfrm>
          <a:prstGeom prst="rect">
            <a:avLst/>
          </a:prstGeom>
        </p:spPr>
      </p:pic>
      <p:pic>
        <p:nvPicPr>
          <p:cNvPr id="55" name="Picture 54" descr="Text&#10;&#10;Description automatically generated">
            <a:extLst>
              <a:ext uri="{FF2B5EF4-FFF2-40B4-BE49-F238E27FC236}">
                <a16:creationId xmlns:a16="http://schemas.microsoft.com/office/drawing/2014/main" id="{389E5D6B-7B33-4938-B6BE-EC90B3A3ECFE}"/>
              </a:ext>
            </a:extLst>
          </p:cNvPr>
          <p:cNvPicPr>
            <a:picLocks noChangeAspect="1"/>
          </p:cNvPicPr>
          <p:nvPr/>
        </p:nvPicPr>
        <p:blipFill>
          <a:blip r:embed="rId52"/>
          <a:stretch>
            <a:fillRect/>
          </a:stretch>
        </p:blipFill>
        <p:spPr>
          <a:xfrm>
            <a:off x="316151" y="4138708"/>
            <a:ext cx="5943599" cy="2488421"/>
          </a:xfrm>
          <a:prstGeom prst="rect">
            <a:avLst/>
          </a:prstGeom>
        </p:spPr>
      </p:pic>
      <p:pic>
        <p:nvPicPr>
          <p:cNvPr id="56" name="Picture 55" descr="Text&#10;&#10;Description automatically generated">
            <a:extLst>
              <a:ext uri="{FF2B5EF4-FFF2-40B4-BE49-F238E27FC236}">
                <a16:creationId xmlns:a16="http://schemas.microsoft.com/office/drawing/2014/main" id="{7DCA637E-8696-4FD8-BE10-8050A14F2F69}"/>
              </a:ext>
            </a:extLst>
          </p:cNvPr>
          <p:cNvPicPr>
            <a:picLocks noChangeAspect="1"/>
          </p:cNvPicPr>
          <p:nvPr/>
        </p:nvPicPr>
        <p:blipFill>
          <a:blip r:embed="rId53"/>
          <a:stretch>
            <a:fillRect/>
          </a:stretch>
        </p:blipFill>
        <p:spPr>
          <a:xfrm>
            <a:off x="6428140" y="1588816"/>
            <a:ext cx="5656468" cy="4960782"/>
          </a:xfrm>
          <a:prstGeom prst="rect">
            <a:avLst/>
          </a:prstGeom>
        </p:spPr>
      </p:pic>
    </p:spTree>
    <p:extLst>
      <p:ext uri="{BB962C8B-B14F-4D97-AF65-F5344CB8AC3E}">
        <p14:creationId xmlns:p14="http://schemas.microsoft.com/office/powerpoint/2010/main" val="158470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370546"/>
            <a:ext cx="11976096" cy="546753"/>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3.4</a:t>
            </a:r>
            <a:r>
              <a:rPr lang="en-US" sz="2800" dirty="0">
                <a:latin typeface="+mj-lt"/>
              </a:rPr>
              <a:t> Post exploitations</a:t>
            </a:r>
            <a:endParaRPr lang="en-US" sz="1400" b="1" dirty="0">
              <a:latin typeface="+mj-lt"/>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4"/>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4"/>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0"/>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4"/>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4"/>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4"/>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3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1"/>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4"/>
              <a:stretch>
                <a:fillRect/>
              </a:stretch>
            </p:blipFill>
            <p:spPr>
              <a:xfrm>
                <a:off x="1349074" y="2422821"/>
                <a:ext cx="36000" cy="72000"/>
              </a:xfrm>
              <a:prstGeom prst="rect">
                <a:avLst/>
              </a:prstGeom>
            </p:spPr>
          </p:pic>
        </mc:Fallback>
      </mc:AlternateContent>
      <p:pic>
        <p:nvPicPr>
          <p:cNvPr id="57" name="Picture 56" descr="Text&#10;&#10;Description automatically generated">
            <a:extLst>
              <a:ext uri="{FF2B5EF4-FFF2-40B4-BE49-F238E27FC236}">
                <a16:creationId xmlns:a16="http://schemas.microsoft.com/office/drawing/2014/main" id="{946E65BF-B953-4743-9114-7CF23E635726}"/>
              </a:ext>
            </a:extLst>
          </p:cNvPr>
          <p:cNvPicPr>
            <a:picLocks noChangeAspect="1"/>
          </p:cNvPicPr>
          <p:nvPr/>
        </p:nvPicPr>
        <p:blipFill>
          <a:blip r:embed="rId47"/>
          <a:stretch>
            <a:fillRect/>
          </a:stretch>
        </p:blipFill>
        <p:spPr>
          <a:xfrm>
            <a:off x="215905" y="3473893"/>
            <a:ext cx="5011737" cy="993781"/>
          </a:xfrm>
          <a:prstGeom prst="rect">
            <a:avLst/>
          </a:prstGeom>
        </p:spPr>
      </p:pic>
      <p:pic>
        <p:nvPicPr>
          <p:cNvPr id="58" name="Picture 57">
            <a:extLst>
              <a:ext uri="{FF2B5EF4-FFF2-40B4-BE49-F238E27FC236}">
                <a16:creationId xmlns:a16="http://schemas.microsoft.com/office/drawing/2014/main" id="{469F9BA8-F312-4DA3-87E6-ACEF3687765C}"/>
              </a:ext>
            </a:extLst>
          </p:cNvPr>
          <p:cNvPicPr>
            <a:picLocks noChangeAspect="1"/>
          </p:cNvPicPr>
          <p:nvPr/>
        </p:nvPicPr>
        <p:blipFill>
          <a:blip r:embed="rId48"/>
          <a:stretch>
            <a:fillRect/>
          </a:stretch>
        </p:blipFill>
        <p:spPr>
          <a:xfrm>
            <a:off x="171459" y="5250457"/>
            <a:ext cx="5924541" cy="1079918"/>
          </a:xfrm>
          <a:prstGeom prst="rect">
            <a:avLst/>
          </a:prstGeom>
        </p:spPr>
      </p:pic>
      <p:pic>
        <p:nvPicPr>
          <p:cNvPr id="59" name="Picture 58" descr="Text&#10;&#10;Description automatically generated">
            <a:extLst>
              <a:ext uri="{FF2B5EF4-FFF2-40B4-BE49-F238E27FC236}">
                <a16:creationId xmlns:a16="http://schemas.microsoft.com/office/drawing/2014/main" id="{271F65D6-2819-45CD-8344-7AD929BDFC5E}"/>
              </a:ext>
            </a:extLst>
          </p:cNvPr>
          <p:cNvPicPr>
            <a:picLocks noChangeAspect="1"/>
          </p:cNvPicPr>
          <p:nvPr/>
        </p:nvPicPr>
        <p:blipFill>
          <a:blip r:embed="rId49"/>
          <a:stretch>
            <a:fillRect/>
          </a:stretch>
        </p:blipFill>
        <p:spPr>
          <a:xfrm>
            <a:off x="215905" y="2065598"/>
            <a:ext cx="5011737" cy="996950"/>
          </a:xfrm>
          <a:prstGeom prst="rect">
            <a:avLst/>
          </a:prstGeom>
        </p:spPr>
      </p:pic>
      <p:pic>
        <p:nvPicPr>
          <p:cNvPr id="60" name="Picture 59" descr="A picture containing text&#10;&#10;Description automatically generated">
            <a:extLst>
              <a:ext uri="{FF2B5EF4-FFF2-40B4-BE49-F238E27FC236}">
                <a16:creationId xmlns:a16="http://schemas.microsoft.com/office/drawing/2014/main" id="{A2C59B8A-8242-4A50-837B-8EF2FA2C1C3D}"/>
              </a:ext>
            </a:extLst>
          </p:cNvPr>
          <p:cNvPicPr>
            <a:picLocks noChangeAspect="1"/>
          </p:cNvPicPr>
          <p:nvPr/>
        </p:nvPicPr>
        <p:blipFill>
          <a:blip r:embed="rId50"/>
          <a:stretch>
            <a:fillRect/>
          </a:stretch>
        </p:blipFill>
        <p:spPr>
          <a:xfrm>
            <a:off x="5777941" y="1804360"/>
            <a:ext cx="5943600" cy="2753217"/>
          </a:xfrm>
          <a:prstGeom prst="rect">
            <a:avLst/>
          </a:prstGeom>
        </p:spPr>
      </p:pic>
    </p:spTree>
    <p:extLst>
      <p:ext uri="{BB962C8B-B14F-4D97-AF65-F5344CB8AC3E}">
        <p14:creationId xmlns:p14="http://schemas.microsoft.com/office/powerpoint/2010/main" val="4277888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370546"/>
            <a:ext cx="11976096" cy="5495030"/>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mj-lt"/>
                <a:ea typeface="+mn-ea"/>
                <a:cs typeface="+mn-cs"/>
              </a:rPr>
              <a:t>3.4</a:t>
            </a:r>
            <a:r>
              <a:rPr lang="en-US" sz="2800" dirty="0">
                <a:latin typeface="+mj-lt"/>
              </a:rPr>
              <a:t> Post exploitations continues…..</a:t>
            </a:r>
            <a:endParaRPr lang="en-US" sz="1400" b="1" dirty="0">
              <a:latin typeface="+mj-lt"/>
            </a:endParaRPr>
          </a:p>
          <a:p>
            <a:pPr>
              <a:lnSpc>
                <a:spcPct val="110000"/>
              </a:lnSpc>
              <a:spcBef>
                <a:spcPts val="1000"/>
              </a:spcBef>
              <a:spcAft>
                <a:spcPts val="800"/>
              </a:spcAft>
              <a:defRPr/>
            </a:pP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enum_system</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module; </a:t>
            </a:r>
            <a:r>
              <a:rPr lang="en-US" sz="1400" dirty="0">
                <a:effectLst/>
                <a:latin typeface="Calibri" panose="020F0502020204030204" pitchFamily="34" charset="0"/>
                <a:ea typeface="Calibri" panose="020F0502020204030204" pitchFamily="34" charset="0"/>
                <a:cs typeface="Times New Roman" panose="02020603050405020304" pitchFamily="18" charset="0"/>
              </a:rPr>
              <a:t>this will collect system information about the target, including Linux version, installed packages, running services,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cron</a:t>
            </a:r>
            <a:r>
              <a:rPr lang="en-US" sz="1400" dirty="0">
                <a:effectLst/>
                <a:latin typeface="Calibri" panose="020F0502020204030204" pitchFamily="34" charset="0"/>
                <a:ea typeface="Calibri" panose="020F0502020204030204" pitchFamily="34" charset="0"/>
                <a:cs typeface="Times New Roman" panose="02020603050405020304" pitchFamily="18" charset="0"/>
              </a:rPr>
              <a:t> jobs, and user accounts. Again, these are all things that could be found manually, but sometimes it makes more sense to have it done for you all at once</a:t>
            </a:r>
            <a:r>
              <a:rPr lang="en-US" sz="1400" b="1"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400" dirty="0">
                <a:latin typeface="+mj-lt"/>
              </a:rPr>
              <a:t>Enum system                                                                 User accounts file                               </a:t>
            </a:r>
            <a:endParaRPr lang="en-US" sz="2400" b="1" dirty="0">
              <a:latin typeface="+mj-lt"/>
            </a:endParaRPr>
          </a:p>
          <a:p>
            <a:pPr lvl="0">
              <a:lnSpc>
                <a:spcPct val="110000"/>
              </a:lnSpc>
              <a:spcBef>
                <a:spcPts val="1000"/>
              </a:spcBef>
              <a:spcAft>
                <a:spcPts val="800"/>
              </a:spcAft>
              <a:defRPr/>
            </a:pPr>
            <a:r>
              <a:rPr lang="en-US" sz="1400" b="1"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28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a:lnSpc>
                <a:spcPct val="110000"/>
              </a:lnSpc>
              <a:spcBef>
                <a:spcPts val="1000"/>
              </a:spcBef>
              <a:spcAft>
                <a:spcPts val="800"/>
              </a:spcAft>
              <a:defRPr/>
            </a:pP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4"/>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4"/>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0"/>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4"/>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4"/>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4"/>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3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1"/>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4"/>
              <a:stretch>
                <a:fillRect/>
              </a:stretch>
            </p:blipFill>
            <p:spPr>
              <a:xfrm>
                <a:off x="1349074" y="2422821"/>
                <a:ext cx="36000" cy="72000"/>
              </a:xfrm>
              <a:prstGeom prst="rect">
                <a:avLst/>
              </a:prstGeom>
            </p:spPr>
          </p:pic>
        </mc:Fallback>
      </mc:AlternateContent>
      <p:pic>
        <p:nvPicPr>
          <p:cNvPr id="60" name="Picture 59" descr="A picture containing text&#10;&#10;Description automatically generated">
            <a:extLst>
              <a:ext uri="{FF2B5EF4-FFF2-40B4-BE49-F238E27FC236}">
                <a16:creationId xmlns:a16="http://schemas.microsoft.com/office/drawing/2014/main" id="{A2C59B8A-8242-4A50-837B-8EF2FA2C1C3D}"/>
              </a:ext>
            </a:extLst>
          </p:cNvPr>
          <p:cNvPicPr>
            <a:picLocks noChangeAspect="1"/>
          </p:cNvPicPr>
          <p:nvPr/>
        </p:nvPicPr>
        <p:blipFill>
          <a:blip r:embed="rId47"/>
          <a:stretch>
            <a:fillRect/>
          </a:stretch>
        </p:blipFill>
        <p:spPr>
          <a:xfrm>
            <a:off x="215905" y="2675336"/>
            <a:ext cx="5943600" cy="2753217"/>
          </a:xfrm>
          <a:prstGeom prst="rect">
            <a:avLst/>
          </a:prstGeom>
        </p:spPr>
      </p:pic>
      <p:pic>
        <p:nvPicPr>
          <p:cNvPr id="55" name="Picture 54" descr="Text&#10;&#10;Description automatically generated">
            <a:extLst>
              <a:ext uri="{FF2B5EF4-FFF2-40B4-BE49-F238E27FC236}">
                <a16:creationId xmlns:a16="http://schemas.microsoft.com/office/drawing/2014/main" id="{6D3DB8E1-A1D2-4559-B2DA-274CDEB46176}"/>
              </a:ext>
            </a:extLst>
          </p:cNvPr>
          <p:cNvPicPr>
            <a:picLocks noChangeAspect="1"/>
          </p:cNvPicPr>
          <p:nvPr/>
        </p:nvPicPr>
        <p:blipFill>
          <a:blip r:embed="rId48"/>
          <a:stretch>
            <a:fillRect/>
          </a:stretch>
        </p:blipFill>
        <p:spPr>
          <a:xfrm>
            <a:off x="6668305" y="2657211"/>
            <a:ext cx="5528666" cy="2895600"/>
          </a:xfrm>
          <a:prstGeom prst="rect">
            <a:avLst/>
          </a:prstGeom>
        </p:spPr>
      </p:pic>
      <mc:AlternateContent xmlns:mc="http://schemas.openxmlformats.org/markup-compatibility/2006" xmlns:p14="http://schemas.microsoft.com/office/powerpoint/2010/main">
        <mc:Choice Requires="p14">
          <p:contentPart p14:bwMode="auto" r:id="rId49">
            <p14:nvContentPartPr>
              <p14:cNvPr id="3" name="Ink 2">
                <a:extLst>
                  <a:ext uri="{FF2B5EF4-FFF2-40B4-BE49-F238E27FC236}">
                    <a16:creationId xmlns:a16="http://schemas.microsoft.com/office/drawing/2014/main" id="{7C8414EE-F577-46E0-A537-DE58378702DF}"/>
                  </a:ext>
                </a:extLst>
              </p14:cNvPr>
              <p14:cNvContentPartPr/>
              <p14:nvPr/>
            </p14:nvContentPartPr>
            <p14:xfrm>
              <a:off x="771994" y="3328941"/>
              <a:ext cx="553680" cy="44640"/>
            </p14:xfrm>
          </p:contentPart>
        </mc:Choice>
        <mc:Fallback xmlns="">
          <p:pic>
            <p:nvPicPr>
              <p:cNvPr id="3" name="Ink 2">
                <a:extLst>
                  <a:ext uri="{FF2B5EF4-FFF2-40B4-BE49-F238E27FC236}">
                    <a16:creationId xmlns:a16="http://schemas.microsoft.com/office/drawing/2014/main" id="{7C8414EE-F577-46E0-A537-DE58378702DF}"/>
                  </a:ext>
                </a:extLst>
              </p:cNvPr>
              <p:cNvPicPr/>
              <p:nvPr/>
            </p:nvPicPr>
            <p:blipFill>
              <a:blip r:embed="rId50"/>
              <a:stretch>
                <a:fillRect/>
              </a:stretch>
            </p:blipFill>
            <p:spPr>
              <a:xfrm>
                <a:off x="754354" y="3292941"/>
                <a:ext cx="589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3DDDB30-6C1A-49C8-B3E0-AC0002C6B3B5}"/>
                  </a:ext>
                </a:extLst>
              </p14:cNvPr>
              <p14:cNvContentPartPr/>
              <p14:nvPr/>
            </p14:nvContentPartPr>
            <p14:xfrm>
              <a:off x="850114" y="3248661"/>
              <a:ext cx="4665240" cy="264960"/>
            </p14:xfrm>
          </p:contentPart>
        </mc:Choice>
        <mc:Fallback xmlns="">
          <p:pic>
            <p:nvPicPr>
              <p:cNvPr id="32" name="Ink 31">
                <a:extLst>
                  <a:ext uri="{FF2B5EF4-FFF2-40B4-BE49-F238E27FC236}">
                    <a16:creationId xmlns:a16="http://schemas.microsoft.com/office/drawing/2014/main" id="{53DDDB30-6C1A-49C8-B3E0-AC0002C6B3B5}"/>
                  </a:ext>
                </a:extLst>
              </p:cNvPr>
              <p:cNvPicPr/>
              <p:nvPr/>
            </p:nvPicPr>
            <p:blipFill>
              <a:blip r:embed="rId52"/>
              <a:stretch>
                <a:fillRect/>
              </a:stretch>
            </p:blipFill>
            <p:spPr>
              <a:xfrm>
                <a:off x="832474" y="3213021"/>
                <a:ext cx="4700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96D76F8D-8FD2-431A-8654-6DD97D95D38B}"/>
                  </a:ext>
                </a:extLst>
              </p14:cNvPr>
              <p14:cNvContentPartPr/>
              <p14:nvPr/>
            </p14:nvContentPartPr>
            <p14:xfrm>
              <a:off x="8388514" y="3311301"/>
              <a:ext cx="18720" cy="532080"/>
            </p14:xfrm>
          </p:contentPart>
        </mc:Choice>
        <mc:Fallback xmlns="">
          <p:pic>
            <p:nvPicPr>
              <p:cNvPr id="33" name="Ink 32">
                <a:extLst>
                  <a:ext uri="{FF2B5EF4-FFF2-40B4-BE49-F238E27FC236}">
                    <a16:creationId xmlns:a16="http://schemas.microsoft.com/office/drawing/2014/main" id="{96D76F8D-8FD2-431A-8654-6DD97D95D38B}"/>
                  </a:ext>
                </a:extLst>
              </p:cNvPr>
              <p:cNvPicPr/>
              <p:nvPr/>
            </p:nvPicPr>
            <p:blipFill>
              <a:blip r:embed="rId54"/>
              <a:stretch>
                <a:fillRect/>
              </a:stretch>
            </p:blipFill>
            <p:spPr>
              <a:xfrm>
                <a:off x="8370874" y="3275301"/>
                <a:ext cx="5436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3A2F3977-EC19-48E4-A5AE-F95C94FC40D5}"/>
                  </a:ext>
                </a:extLst>
              </p14:cNvPr>
              <p14:cNvContentPartPr/>
              <p14:nvPr/>
            </p14:nvContentPartPr>
            <p14:xfrm>
              <a:off x="8406874" y="3852741"/>
              <a:ext cx="360" cy="360"/>
            </p14:xfrm>
          </p:contentPart>
        </mc:Choice>
        <mc:Fallback xmlns="">
          <p:pic>
            <p:nvPicPr>
              <p:cNvPr id="34" name="Ink 33">
                <a:extLst>
                  <a:ext uri="{FF2B5EF4-FFF2-40B4-BE49-F238E27FC236}">
                    <a16:creationId xmlns:a16="http://schemas.microsoft.com/office/drawing/2014/main" id="{3A2F3977-EC19-48E4-A5AE-F95C94FC40D5}"/>
                  </a:ext>
                </a:extLst>
              </p:cNvPr>
              <p:cNvPicPr/>
              <p:nvPr/>
            </p:nvPicPr>
            <p:blipFill>
              <a:blip r:embed="rId4"/>
              <a:stretch>
                <a:fillRect/>
              </a:stretch>
            </p:blipFill>
            <p:spPr>
              <a:xfrm>
                <a:off x="8388874" y="3817101"/>
                <a:ext cx="36000" cy="72000"/>
              </a:xfrm>
              <a:prstGeom prst="rect">
                <a:avLst/>
              </a:prstGeom>
            </p:spPr>
          </p:pic>
        </mc:Fallback>
      </mc:AlternateContent>
    </p:spTree>
    <p:extLst>
      <p:ext uri="{BB962C8B-B14F-4D97-AF65-F5344CB8AC3E}">
        <p14:creationId xmlns:p14="http://schemas.microsoft.com/office/powerpoint/2010/main" val="136640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 name="Group 7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2" name="Freeform: Shape 7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7" name="Rectangle 7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alphaModFix amt="40000"/>
            <a:extLst>
              <a:ext uri="{28A0092B-C50C-407E-A947-70E740481C1C}">
                <a14:useLocalDpi xmlns:a14="http://schemas.microsoft.com/office/drawing/2010/main" val="0"/>
              </a:ext>
            </a:extLst>
          </a:blip>
          <a:srcRect l="1876" r="5263" b="1"/>
          <a:stretch/>
        </p:blipFill>
        <p:spPr>
          <a:xfrm>
            <a:off x="0" y="-182879"/>
            <a:ext cx="6922273"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32015" y="549275"/>
            <a:ext cx="5456035" cy="928825"/>
          </a:xfrm>
        </p:spPr>
        <p:txBody>
          <a:bodyPr vert="horz" wrap="square" lIns="0" tIns="0" rIns="0" bIns="0" rtlCol="0" anchor="b" anchorCtr="0">
            <a:normAutofit/>
          </a:bodyPr>
          <a:lstStyle/>
          <a:p>
            <a:r>
              <a:rPr lang="en-US" sz="2400" dirty="0"/>
              <a:t>What Are IoT Devices?</a:t>
            </a:r>
            <a:endParaRPr lang="en-US" sz="2400" kern="1200" dirty="0">
              <a:solidFill>
                <a:schemeClr val="tx1"/>
              </a:solidFill>
            </a:endParaRPr>
          </a:p>
        </p:txBody>
      </p:sp>
      <p:pic>
        <p:nvPicPr>
          <p:cNvPr id="32" name="Picture 31">
            <a:extLst>
              <a:ext uri="{FF2B5EF4-FFF2-40B4-BE49-F238E27FC236}">
                <a16:creationId xmlns:a16="http://schemas.microsoft.com/office/drawing/2014/main" id="{509830B8-0675-4977-8D17-DA622072DF52}"/>
              </a:ext>
            </a:extLst>
          </p:cNvPr>
          <p:cNvPicPr>
            <a:picLocks noChangeAspect="1"/>
          </p:cNvPicPr>
          <p:nvPr/>
        </p:nvPicPr>
        <p:blipFill rotWithShape="1">
          <a:blip r:embed="rId4"/>
          <a:srcRect l="23944" r="23061" b="1"/>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79" name="Rectangle 7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1517434"/>
            <a:ext cx="5437187" cy="4575392"/>
          </a:xfrm>
        </p:spPr>
        <p:txBody>
          <a:bodyPr vert="horz" wrap="square" lIns="0" tIns="0" rIns="0" bIns="0" rtlCol="0">
            <a:normAutofit/>
          </a:bodyPr>
          <a:lstStyle/>
          <a:p>
            <a:pPr marL="228600" marR="0" lvl="0" indent="-228600" algn="l" defTabSz="914400" rtl="0" eaLnBrk="1" fontAlgn="auto" latinLnBrk="0" hangingPunct="1">
              <a:lnSpc>
                <a:spcPct val="90000"/>
              </a:lnSpc>
              <a:spcBef>
                <a:spcPts val="1000"/>
              </a:spcBef>
              <a:spcAft>
                <a:spcPts val="0"/>
              </a:spcAft>
              <a:buClr>
                <a:srgbClr val="002060"/>
              </a:buClr>
              <a:buSzTx/>
              <a:buFont typeface="Wingdings 3" panose="05040102010807070707" pitchFamily="18"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IoT device is simply an electronic device that is connected to the Internet.</a:t>
            </a:r>
          </a:p>
          <a:p>
            <a:pPr marL="228600" marR="0" lvl="0" indent="-228600" algn="l" defTabSz="914400" rtl="0" eaLnBrk="1" fontAlgn="auto" latinLnBrk="0" hangingPunct="1">
              <a:lnSpc>
                <a:spcPct val="90000"/>
              </a:lnSpc>
              <a:spcBef>
                <a:spcPts val="1000"/>
              </a:spcBef>
              <a:spcAft>
                <a:spcPts val="1200"/>
              </a:spcAft>
              <a:buClr>
                <a:srgbClr val="002060"/>
              </a:buClr>
              <a:buSzTx/>
              <a:buFont typeface="Wingdings 3" panose="05040102010807070707" pitchFamily="18"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There are several basic properties that qualify a device as an “IoT” device:</a:t>
            </a:r>
          </a:p>
          <a:p>
            <a:pPr marL="914400" marR="0" lvl="1" indent="-457200" algn="l" defTabSz="914400" rtl="0" eaLnBrk="1" fontAlgn="auto" latinLnBrk="0" hangingPunct="1">
              <a:lnSpc>
                <a:spcPct val="90000"/>
              </a:lnSpc>
              <a:spcBef>
                <a:spcPts val="500"/>
              </a:spcBef>
              <a:spcAft>
                <a:spcPts val="0"/>
              </a:spcAft>
              <a:buClr>
                <a:srgbClr val="00206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 physical device/object</a:t>
            </a:r>
          </a:p>
          <a:p>
            <a:pPr marL="914400" marR="0" lvl="1" indent="-457200" algn="l" defTabSz="914400" rtl="0" eaLnBrk="1" fontAlgn="auto" latinLnBrk="0" hangingPunct="1">
              <a:lnSpc>
                <a:spcPct val="90000"/>
              </a:lnSpc>
              <a:spcBef>
                <a:spcPts val="500"/>
              </a:spcBef>
              <a:spcAft>
                <a:spcPts val="0"/>
              </a:spcAft>
              <a:buClr>
                <a:srgbClr val="00206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Contains controller(s), sensor(s), and or actuator(s)</a:t>
            </a:r>
          </a:p>
          <a:p>
            <a:pPr marL="914400" marR="0" lvl="1" indent="-457200" algn="l" defTabSz="914400" rtl="0" eaLnBrk="1" fontAlgn="auto" latinLnBrk="0" hangingPunct="1">
              <a:lnSpc>
                <a:spcPct val="90000"/>
              </a:lnSpc>
              <a:spcBef>
                <a:spcPts val="500"/>
              </a:spcBef>
              <a:spcAft>
                <a:spcPts val="1200"/>
              </a:spcAft>
              <a:buClr>
                <a:srgbClr val="002060"/>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Connects to the Internet</a:t>
            </a:r>
          </a:p>
          <a:p>
            <a:pPr marL="228600" marR="0" lvl="0" indent="-228600" algn="l" defTabSz="914400" rtl="0" eaLnBrk="1" fontAlgn="auto" latinLnBrk="0" hangingPunct="1">
              <a:lnSpc>
                <a:spcPct val="90000"/>
              </a:lnSpc>
              <a:spcBef>
                <a:spcPts val="1000"/>
              </a:spcBef>
              <a:spcAft>
                <a:spcPts val="0"/>
              </a:spcAft>
              <a:buClr>
                <a:srgbClr val="002060"/>
              </a:buClr>
              <a:buSzTx/>
              <a:buFont typeface="Wingdings 3" panose="05040102010807070707" pitchFamily="18"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Examples: Amazon Alexa, Samsung Smart TV, Google Home, NEST Security Camera</a:t>
            </a:r>
          </a:p>
          <a:p>
            <a:pPr marL="228600" marR="0" lvl="0" indent="-228600" algn="l" defTabSz="914400" rtl="0" eaLnBrk="1" fontAlgn="auto" latinLnBrk="0" hangingPunct="1">
              <a:lnSpc>
                <a:spcPct val="90000"/>
              </a:lnSpc>
              <a:spcBef>
                <a:spcPts val="1000"/>
              </a:spcBef>
              <a:spcAft>
                <a:spcPts val="0"/>
              </a:spcAft>
              <a:buClr>
                <a:srgbClr val="002060"/>
              </a:buClr>
              <a:buSzTx/>
              <a:buFont typeface="Wingdings 3" panose="05040102010807070707" pitchFamily="18"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Generally labeled as “Smart Devices”</a:t>
            </a:r>
          </a:p>
          <a:p>
            <a:pPr marL="0" indent="0">
              <a:lnSpc>
                <a:spcPct val="100000"/>
              </a:lnSpc>
            </a:pPr>
            <a:endParaRPr lang="en-US" sz="2400" kern="1200" dirty="0">
              <a:latin typeface="+mn-lt"/>
              <a:ea typeface="+mn-ea"/>
              <a:cs typeface="+mn-cs"/>
            </a:endParaRPr>
          </a:p>
        </p:txBody>
      </p:sp>
    </p:spTree>
    <p:extLst>
      <p:ext uri="{BB962C8B-B14F-4D97-AF65-F5344CB8AC3E}">
        <p14:creationId xmlns:p14="http://schemas.microsoft.com/office/powerpoint/2010/main" val="36936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370546"/>
            <a:ext cx="11976096" cy="533672"/>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effectLst/>
                <a:uLnTx/>
                <a:uFillTx/>
                <a:latin typeface="raleway" pitchFamily="2" charset="0"/>
                <a:ea typeface="+mn-ea"/>
                <a:cs typeface="+mn-cs"/>
              </a:rPr>
              <a:t>3.4</a:t>
            </a:r>
            <a:r>
              <a:rPr lang="en-US" sz="2800" dirty="0">
                <a:latin typeface="raleway" pitchFamily="2" charset="0"/>
              </a:rPr>
              <a:t> Cracking Passwords with </a:t>
            </a:r>
            <a:r>
              <a:rPr lang="en-US" sz="2800" dirty="0" err="1">
                <a:latin typeface="raleway" pitchFamily="2" charset="0"/>
              </a:rPr>
              <a:t>JohnTheRipper</a:t>
            </a:r>
            <a:r>
              <a:rPr lang="en-US" sz="2800" dirty="0">
                <a:latin typeface="raleway" pitchFamily="2" charset="0"/>
              </a:rPr>
              <a:t> tool</a:t>
            </a:r>
            <a:endParaRPr lang="en-US" sz="1400" b="1" dirty="0">
              <a:latin typeface="raleway" pitchFamily="2"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4"/>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4"/>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0"/>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4"/>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4"/>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4"/>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3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1"/>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96D76F8D-8FD2-431A-8654-6DD97D95D38B}"/>
                  </a:ext>
                </a:extLst>
              </p14:cNvPr>
              <p14:cNvContentPartPr/>
              <p14:nvPr/>
            </p14:nvContentPartPr>
            <p14:xfrm>
              <a:off x="8388514" y="3311301"/>
              <a:ext cx="18720" cy="532080"/>
            </p14:xfrm>
          </p:contentPart>
        </mc:Choice>
        <mc:Fallback xmlns="">
          <p:pic>
            <p:nvPicPr>
              <p:cNvPr id="33" name="Ink 32">
                <a:extLst>
                  <a:ext uri="{FF2B5EF4-FFF2-40B4-BE49-F238E27FC236}">
                    <a16:creationId xmlns:a16="http://schemas.microsoft.com/office/drawing/2014/main" id="{96D76F8D-8FD2-431A-8654-6DD97D95D38B}"/>
                  </a:ext>
                </a:extLst>
              </p:cNvPr>
              <p:cNvPicPr/>
              <p:nvPr/>
            </p:nvPicPr>
            <p:blipFill>
              <a:blip r:embed="rId48"/>
              <a:stretch>
                <a:fillRect/>
              </a:stretch>
            </p:blipFill>
            <p:spPr>
              <a:xfrm>
                <a:off x="8370514" y="3275325"/>
                <a:ext cx="54360" cy="60367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3A2F3977-EC19-48E4-A5AE-F95C94FC40D5}"/>
                  </a:ext>
                </a:extLst>
              </p14:cNvPr>
              <p14:cNvContentPartPr/>
              <p14:nvPr/>
            </p14:nvContentPartPr>
            <p14:xfrm>
              <a:off x="8406874" y="3852741"/>
              <a:ext cx="360" cy="360"/>
            </p14:xfrm>
          </p:contentPart>
        </mc:Choice>
        <mc:Fallback xmlns="">
          <p:pic>
            <p:nvPicPr>
              <p:cNvPr id="34" name="Ink 33">
                <a:extLst>
                  <a:ext uri="{FF2B5EF4-FFF2-40B4-BE49-F238E27FC236}">
                    <a16:creationId xmlns:a16="http://schemas.microsoft.com/office/drawing/2014/main" id="{3A2F3977-EC19-48E4-A5AE-F95C94FC40D5}"/>
                  </a:ext>
                </a:extLst>
              </p:cNvPr>
              <p:cNvPicPr/>
              <p:nvPr/>
            </p:nvPicPr>
            <p:blipFill>
              <a:blip r:embed="rId4"/>
              <a:stretch>
                <a:fillRect/>
              </a:stretch>
            </p:blipFill>
            <p:spPr>
              <a:xfrm>
                <a:off x="8388874" y="3816741"/>
                <a:ext cx="36000" cy="72000"/>
              </a:xfrm>
              <a:prstGeom prst="rect">
                <a:avLst/>
              </a:prstGeom>
            </p:spPr>
          </p:pic>
        </mc:Fallback>
      </mc:AlternateContent>
      <p:pic>
        <p:nvPicPr>
          <p:cNvPr id="51" name="Picture 50">
            <a:extLst>
              <a:ext uri="{FF2B5EF4-FFF2-40B4-BE49-F238E27FC236}">
                <a16:creationId xmlns:a16="http://schemas.microsoft.com/office/drawing/2014/main" id="{F947FB6C-4D49-44B2-A1E5-5AD71DBC720A}"/>
              </a:ext>
            </a:extLst>
          </p:cNvPr>
          <p:cNvPicPr>
            <a:picLocks noChangeAspect="1"/>
          </p:cNvPicPr>
          <p:nvPr/>
        </p:nvPicPr>
        <p:blipFill>
          <a:blip r:embed="rId50"/>
          <a:stretch>
            <a:fillRect/>
          </a:stretch>
        </p:blipFill>
        <p:spPr>
          <a:xfrm>
            <a:off x="644526" y="1724728"/>
            <a:ext cx="7734300" cy="3705225"/>
          </a:xfrm>
          <a:prstGeom prst="rect">
            <a:avLst/>
          </a:prstGeom>
        </p:spPr>
      </p:pic>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FCC47B10-C376-4959-B71D-D9BB3F983AEC}"/>
                  </a:ext>
                </a:extLst>
              </p14:cNvPr>
              <p14:cNvContentPartPr/>
              <p14:nvPr/>
            </p14:nvContentPartPr>
            <p14:xfrm>
              <a:off x="710074" y="4340670"/>
              <a:ext cx="2055240" cy="234720"/>
            </p14:xfrm>
          </p:contentPart>
        </mc:Choice>
        <mc:Fallback xmlns="">
          <p:pic>
            <p:nvPicPr>
              <p:cNvPr id="52" name="Ink 51">
                <a:extLst>
                  <a:ext uri="{FF2B5EF4-FFF2-40B4-BE49-F238E27FC236}">
                    <a16:creationId xmlns:a16="http://schemas.microsoft.com/office/drawing/2014/main" id="{FCC47B10-C376-4959-B71D-D9BB3F983AEC}"/>
                  </a:ext>
                </a:extLst>
              </p:cNvPr>
              <p:cNvPicPr/>
              <p:nvPr/>
            </p:nvPicPr>
            <p:blipFill>
              <a:blip r:embed="rId52"/>
              <a:stretch>
                <a:fillRect/>
              </a:stretch>
            </p:blipFill>
            <p:spPr>
              <a:xfrm>
                <a:off x="692434" y="4304670"/>
                <a:ext cx="20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89E83713-77C4-4F57-924E-88369548753A}"/>
                  </a:ext>
                </a:extLst>
              </p14:cNvPr>
              <p14:cNvContentPartPr/>
              <p14:nvPr/>
            </p14:nvContentPartPr>
            <p14:xfrm>
              <a:off x="674434" y="4251750"/>
              <a:ext cx="4320720" cy="703440"/>
            </p14:xfrm>
          </p:contentPart>
        </mc:Choice>
        <mc:Fallback xmlns="">
          <p:pic>
            <p:nvPicPr>
              <p:cNvPr id="53" name="Ink 52">
                <a:extLst>
                  <a:ext uri="{FF2B5EF4-FFF2-40B4-BE49-F238E27FC236}">
                    <a16:creationId xmlns:a16="http://schemas.microsoft.com/office/drawing/2014/main" id="{89E83713-77C4-4F57-924E-88369548753A}"/>
                  </a:ext>
                </a:extLst>
              </p:cNvPr>
              <p:cNvPicPr/>
              <p:nvPr/>
            </p:nvPicPr>
            <p:blipFill>
              <a:blip r:embed="rId54"/>
              <a:stretch>
                <a:fillRect/>
              </a:stretch>
            </p:blipFill>
            <p:spPr>
              <a:xfrm>
                <a:off x="656794" y="4216110"/>
                <a:ext cx="4356360" cy="775080"/>
              </a:xfrm>
              <a:prstGeom prst="rect">
                <a:avLst/>
              </a:prstGeom>
            </p:spPr>
          </p:pic>
        </mc:Fallback>
      </mc:AlternateContent>
    </p:spTree>
    <p:extLst>
      <p:ext uri="{BB962C8B-B14F-4D97-AF65-F5344CB8AC3E}">
        <p14:creationId xmlns:p14="http://schemas.microsoft.com/office/powerpoint/2010/main" val="207260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87037"/>
            <a:ext cx="11976096" cy="543867"/>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400" dirty="0">
                <a:latin typeface="+mj-lt"/>
              </a:rPr>
              <a:t>4.</a:t>
            </a:r>
            <a:r>
              <a:rPr lang="en-US" sz="2800" dirty="0">
                <a:latin typeface="+mj-lt"/>
              </a:rPr>
              <a:t> Maintaining Access</a:t>
            </a:r>
            <a:endPar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4"/>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4"/>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4"/>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0"/>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4"/>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4"/>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4"/>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4"/>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4"/>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4"/>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4"/>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4"/>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4"/>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36"/>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4"/>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1"/>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4"/>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96D76F8D-8FD2-431A-8654-6DD97D95D38B}"/>
                  </a:ext>
                </a:extLst>
              </p14:cNvPr>
              <p14:cNvContentPartPr/>
              <p14:nvPr/>
            </p14:nvContentPartPr>
            <p14:xfrm>
              <a:off x="8388514" y="3311301"/>
              <a:ext cx="18720" cy="532080"/>
            </p14:xfrm>
          </p:contentPart>
        </mc:Choice>
        <mc:Fallback xmlns="">
          <p:pic>
            <p:nvPicPr>
              <p:cNvPr id="33" name="Ink 32">
                <a:extLst>
                  <a:ext uri="{FF2B5EF4-FFF2-40B4-BE49-F238E27FC236}">
                    <a16:creationId xmlns:a16="http://schemas.microsoft.com/office/drawing/2014/main" id="{96D76F8D-8FD2-431A-8654-6DD97D95D38B}"/>
                  </a:ext>
                </a:extLst>
              </p:cNvPr>
              <p:cNvPicPr/>
              <p:nvPr/>
            </p:nvPicPr>
            <p:blipFill>
              <a:blip r:embed="rId48"/>
              <a:stretch>
                <a:fillRect/>
              </a:stretch>
            </p:blipFill>
            <p:spPr>
              <a:xfrm>
                <a:off x="8370514" y="3275325"/>
                <a:ext cx="54360" cy="60367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3A2F3977-EC19-48E4-A5AE-F95C94FC40D5}"/>
                  </a:ext>
                </a:extLst>
              </p14:cNvPr>
              <p14:cNvContentPartPr/>
              <p14:nvPr/>
            </p14:nvContentPartPr>
            <p14:xfrm>
              <a:off x="8406874" y="3852741"/>
              <a:ext cx="360" cy="360"/>
            </p14:xfrm>
          </p:contentPart>
        </mc:Choice>
        <mc:Fallback xmlns="">
          <p:pic>
            <p:nvPicPr>
              <p:cNvPr id="34" name="Ink 33">
                <a:extLst>
                  <a:ext uri="{FF2B5EF4-FFF2-40B4-BE49-F238E27FC236}">
                    <a16:creationId xmlns:a16="http://schemas.microsoft.com/office/drawing/2014/main" id="{3A2F3977-EC19-48E4-A5AE-F95C94FC40D5}"/>
                  </a:ext>
                </a:extLst>
              </p:cNvPr>
              <p:cNvPicPr/>
              <p:nvPr/>
            </p:nvPicPr>
            <p:blipFill>
              <a:blip r:embed="rId4"/>
              <a:stretch>
                <a:fillRect/>
              </a:stretch>
            </p:blipFill>
            <p:spPr>
              <a:xfrm>
                <a:off x="8388874" y="3816741"/>
                <a:ext cx="36000" cy="72000"/>
              </a:xfrm>
              <a:prstGeom prst="rect">
                <a:avLst/>
              </a:prstGeom>
            </p:spPr>
          </p:pic>
        </mc:Fallback>
      </mc:AlternateContent>
      <p:pic>
        <p:nvPicPr>
          <p:cNvPr id="57" name="Picture 56" descr="Text&#10;&#10;Description automatically generated">
            <a:extLst>
              <a:ext uri="{FF2B5EF4-FFF2-40B4-BE49-F238E27FC236}">
                <a16:creationId xmlns:a16="http://schemas.microsoft.com/office/drawing/2014/main" id="{B674C31F-DD71-4E96-9DB8-98725DF55778}"/>
              </a:ext>
            </a:extLst>
          </p:cNvPr>
          <p:cNvPicPr>
            <a:picLocks noChangeAspect="1"/>
          </p:cNvPicPr>
          <p:nvPr/>
        </p:nvPicPr>
        <p:blipFill>
          <a:blip r:embed="rId50"/>
          <a:stretch>
            <a:fillRect/>
          </a:stretch>
        </p:blipFill>
        <p:spPr>
          <a:xfrm>
            <a:off x="196848" y="835938"/>
            <a:ext cx="11347452" cy="3048000"/>
          </a:xfrm>
          <a:prstGeom prst="rect">
            <a:avLst/>
          </a:prstGeom>
        </p:spPr>
      </p:pic>
      <p:pic>
        <p:nvPicPr>
          <p:cNvPr id="58" name="Picture 57" descr="A screenshot of a computer&#10;&#10;Description automatically generated with medium confidence">
            <a:extLst>
              <a:ext uri="{FF2B5EF4-FFF2-40B4-BE49-F238E27FC236}">
                <a16:creationId xmlns:a16="http://schemas.microsoft.com/office/drawing/2014/main" id="{CFD5D3C9-687F-4204-A2A5-2E7A0A543C5D}"/>
              </a:ext>
            </a:extLst>
          </p:cNvPr>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215905" y="4375813"/>
            <a:ext cx="11425232" cy="1992839"/>
          </a:xfrm>
          <a:prstGeom prst="rect">
            <a:avLst/>
          </a:prstGeom>
          <a:noFill/>
          <a:ln>
            <a:noFill/>
          </a:ln>
        </p:spPr>
      </p:pic>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A8231034-440E-435C-8EED-E1EE9D6C430B}"/>
                  </a:ext>
                </a:extLst>
              </p14:cNvPr>
              <p14:cNvContentPartPr/>
              <p14:nvPr/>
            </p14:nvContentPartPr>
            <p14:xfrm>
              <a:off x="1091674" y="1864461"/>
              <a:ext cx="360" cy="360"/>
            </p14:xfrm>
          </p:contentPart>
        </mc:Choice>
        <mc:Fallback xmlns="">
          <p:pic>
            <p:nvPicPr>
              <p:cNvPr id="3" name="Ink 2">
                <a:extLst>
                  <a:ext uri="{FF2B5EF4-FFF2-40B4-BE49-F238E27FC236}">
                    <a16:creationId xmlns:a16="http://schemas.microsoft.com/office/drawing/2014/main" id="{A8231034-440E-435C-8EED-E1EE9D6C430B}"/>
                  </a:ext>
                </a:extLst>
              </p:cNvPr>
              <p:cNvPicPr/>
              <p:nvPr/>
            </p:nvPicPr>
            <p:blipFill>
              <a:blip r:embed="rId53"/>
              <a:stretch>
                <a:fillRect/>
              </a:stretch>
            </p:blipFill>
            <p:spPr>
              <a:xfrm>
                <a:off x="1074034" y="1828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 name="Ink 16">
                <a:extLst>
                  <a:ext uri="{FF2B5EF4-FFF2-40B4-BE49-F238E27FC236}">
                    <a16:creationId xmlns:a16="http://schemas.microsoft.com/office/drawing/2014/main" id="{6716B02D-43AE-42CE-9520-90BB84845F8A}"/>
                  </a:ext>
                </a:extLst>
              </p14:cNvPr>
              <p14:cNvContentPartPr/>
              <p14:nvPr/>
            </p14:nvContentPartPr>
            <p14:xfrm>
              <a:off x="1091674" y="1864461"/>
              <a:ext cx="360" cy="360"/>
            </p14:xfrm>
          </p:contentPart>
        </mc:Choice>
        <mc:Fallback xmlns="">
          <p:pic>
            <p:nvPicPr>
              <p:cNvPr id="17" name="Ink 16">
                <a:extLst>
                  <a:ext uri="{FF2B5EF4-FFF2-40B4-BE49-F238E27FC236}">
                    <a16:creationId xmlns:a16="http://schemas.microsoft.com/office/drawing/2014/main" id="{6716B02D-43AE-42CE-9520-90BB84845F8A}"/>
                  </a:ext>
                </a:extLst>
              </p:cNvPr>
              <p:cNvPicPr/>
              <p:nvPr/>
            </p:nvPicPr>
            <p:blipFill>
              <a:blip r:embed="rId53"/>
              <a:stretch>
                <a:fillRect/>
              </a:stretch>
            </p:blipFill>
            <p:spPr>
              <a:xfrm>
                <a:off x="1074034" y="1828461"/>
                <a:ext cx="36000" cy="72000"/>
              </a:xfrm>
              <a:prstGeom prst="rect">
                <a:avLst/>
              </a:prstGeom>
            </p:spPr>
          </p:pic>
        </mc:Fallback>
      </mc:AlternateContent>
    </p:spTree>
    <p:extLst>
      <p:ext uri="{BB962C8B-B14F-4D97-AF65-F5344CB8AC3E}">
        <p14:creationId xmlns:p14="http://schemas.microsoft.com/office/powerpoint/2010/main" val="342614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5" name="Freeform: Shape 1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7" name="Oval 1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Freeform: Shape 1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9" name="Rectangle 1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305189"/>
            <a:ext cx="5437185" cy="1936775"/>
          </a:xfrm>
        </p:spPr>
        <p:txBody>
          <a:bodyPr vert="horz" wrap="square" lIns="0" tIns="0" rIns="0" bIns="0" rtlCol="0" anchor="b" anchorCtr="0">
            <a:normAutofit fontScale="90000"/>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br>
            <a:br>
              <a:rPr lang="en-US" dirty="0"/>
            </a:br>
            <a:endParaRPr lang="en-US" dirty="0"/>
          </a:p>
        </p:txBody>
      </p:sp>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215905" y="1305189"/>
            <a:ext cx="5772146" cy="4872063"/>
          </a:xfrm>
        </p:spPr>
        <p:txBody>
          <a:bodyPr vert="horz" wrap="square" lIns="0" tIns="0" rIns="0" bIns="0" rtlCol="0" anchor="t">
            <a:normAutofit/>
          </a:bodyPr>
          <a:lstStyle/>
          <a:p>
            <a:pPr marL="0" indent="0"/>
            <a:endParaRPr lang="en-US" b="0" i="0" dirty="0">
              <a:solidFill>
                <a:schemeClr val="bg2">
                  <a:lumMod val="25000"/>
                  <a:lumOff val="75000"/>
                </a:schemeClr>
              </a:solidFill>
              <a:effectLst/>
              <a:latin typeface="raleway" pitchFamily="2" charset="0"/>
            </a:endParaRPr>
          </a:p>
          <a:p>
            <a:pPr marL="0" indent="0"/>
            <a:endParaRPr lang="en-US" b="0" i="0" dirty="0">
              <a:solidFill>
                <a:srgbClr val="134D68"/>
              </a:solidFill>
              <a:effectLst/>
              <a:latin typeface="raleway" pitchFamily="2" charset="0"/>
            </a:endParaRPr>
          </a:p>
          <a:p>
            <a:pPr marL="0" indent="0"/>
            <a:endParaRPr lang="en-US" b="0" i="0" dirty="0">
              <a:solidFill>
                <a:srgbClr val="134D68"/>
              </a:solidFill>
              <a:effectLst/>
              <a:latin typeface="raleway" pitchFamily="2" charset="0"/>
            </a:endParaRP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
        <p:nvSpPr>
          <p:cNvPr id="16" name="TextBox 15">
            <a:extLst>
              <a:ext uri="{FF2B5EF4-FFF2-40B4-BE49-F238E27FC236}">
                <a16:creationId xmlns:a16="http://schemas.microsoft.com/office/drawing/2014/main" id="{A8461275-4033-476B-9235-958E86985FD6}"/>
              </a:ext>
            </a:extLst>
          </p:cNvPr>
          <p:cNvSpPr txBox="1"/>
          <p:nvPr/>
        </p:nvSpPr>
        <p:spPr>
          <a:xfrm>
            <a:off x="107952" y="87037"/>
            <a:ext cx="11976096" cy="8916031"/>
          </a:xfrm>
          <a:prstGeom prst="rect">
            <a:avLst/>
          </a:prstGeom>
          <a:noFill/>
        </p:spPr>
        <p:txBody>
          <a:bodyPr wrap="square">
            <a:sp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400" dirty="0">
                <a:latin typeface="+mj-lt"/>
              </a:rPr>
              <a:t>5. Remote camera view live feed exploitation</a:t>
            </a:r>
            <a:r>
              <a:rPr lang="en-US" sz="2800" dirty="0">
                <a:latin typeface="+mj-lt"/>
              </a:rPr>
              <a:t>:</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1600" dirty="0">
                <a:latin typeface="raleway" pitchFamily="2" charset="0"/>
              </a:rPr>
              <a:t>Made a payload ‘streamingserver.py’ and upload it into one of the target’s directory and run. For output I need to open my browser and type </a:t>
            </a:r>
            <a:r>
              <a:rPr lang="en-US" sz="1600" dirty="0">
                <a:latin typeface="raleway" pitchFamily="2" charset="0"/>
                <a:hlinkClick r:id="rId3">
                  <a:extLst>
                    <a:ext uri="{A12FA001-AC4F-418D-AE19-62706E023703}">
                      <ahyp:hlinkClr xmlns:ahyp="http://schemas.microsoft.com/office/drawing/2018/hyperlinkcolor" val="tx"/>
                    </a:ext>
                  </a:extLst>
                </a:hlinkClick>
              </a:rPr>
              <a:t>http://192.168.1.124:1981</a:t>
            </a:r>
            <a:r>
              <a:rPr lang="en-US" sz="1600" dirty="0">
                <a:latin typeface="raleway" pitchFamily="2" charset="0"/>
              </a:rPr>
              <a:t> then it shows as below:</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1600"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lang="en-US" sz="1400" b="1" dirty="0">
              <a:solidFill>
                <a:srgbClr val="1B192E">
                  <a:lumMod val="25000"/>
                  <a:lumOff val="75000"/>
                </a:srgbClr>
              </a:solidFill>
              <a:latin typeface="raleway" pitchFamily="2" charset="0"/>
            </a:endParaRPr>
          </a:p>
          <a:p>
            <a:pPr>
              <a:lnSpc>
                <a:spcPct val="110000"/>
              </a:lnSpc>
              <a:spcBef>
                <a:spcPts val="1000"/>
              </a:spcBef>
              <a:spcAft>
                <a:spcPts val="800"/>
              </a:spcAft>
              <a:defRP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endParaRPr lang="en-US" sz="1200" b="1" dirty="0">
              <a:solidFill>
                <a:srgbClr val="1B192E">
                  <a:lumMod val="25000"/>
                  <a:lumOff val="75000"/>
                </a:srgbClr>
              </a:solidFill>
              <a:latin typeface="raleway" pitchFamily="2" charset="0"/>
            </a:endParaRPr>
          </a:p>
          <a:p>
            <a:pPr lvl="0">
              <a:lnSpc>
                <a:spcPct val="110000"/>
              </a:lnSpc>
              <a:spcBef>
                <a:spcPts val="1000"/>
              </a:spcBef>
              <a:spcAft>
                <a:spcPts val="800"/>
              </a:spcAft>
              <a:defRPr/>
            </a:pPr>
            <a:r>
              <a:rPr lang="en-US" sz="1400" b="1" dirty="0">
                <a:solidFill>
                  <a:srgbClr val="1B192E">
                    <a:lumMod val="25000"/>
                    <a:lumOff val="75000"/>
                  </a:srgbClr>
                </a:solidFill>
                <a:latin typeface="raleway" pitchFamily="2" charset="0"/>
              </a:rPr>
              <a:t>                                                                                                                                                       </a:t>
            </a:r>
          </a:p>
          <a:p>
            <a:pPr>
              <a:lnSpc>
                <a:spcPct val="110000"/>
              </a:lnSpc>
              <a:spcBef>
                <a:spcPts val="1000"/>
              </a:spcBef>
              <a:spcAft>
                <a:spcPts val="800"/>
              </a:spcAft>
              <a:defRPr/>
            </a:pPr>
            <a:endParaRPr lang="en-US" sz="1600" dirty="0">
              <a:solidFill>
                <a:srgbClr val="1B192E">
                  <a:lumMod val="25000"/>
                  <a:lumOff val="75000"/>
                </a:srgbClr>
              </a:solidFill>
              <a:latin typeface="raleway" pitchFamily="2" charset="0"/>
            </a:endParaRPr>
          </a:p>
          <a:p>
            <a:pPr>
              <a:lnSpc>
                <a:spcPct val="110000"/>
              </a:lnSpc>
              <a:spcBef>
                <a:spcPts val="1000"/>
              </a:spcBef>
              <a:spcAft>
                <a:spcPts val="800"/>
              </a:spcAft>
              <a:defRPr/>
            </a:pPr>
            <a:endParaRPr lang="en-US" sz="1600" dirty="0">
              <a:solidFill>
                <a:srgbClr val="1B192E">
                  <a:lumMod val="25000"/>
                  <a:lumOff val="75000"/>
                </a:srgbClr>
              </a:solidFill>
              <a:latin typeface="raleway" pitchFamily="2" charset="0"/>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a:lnSpc>
                <a:spcPct val="110000"/>
              </a:lnSpc>
              <a:spcBef>
                <a:spcPts val="1000"/>
              </a:spcBef>
              <a:spcAft>
                <a:spcPts val="800"/>
              </a:spcAft>
              <a:defRPr/>
            </a:pP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800" dirty="0">
                <a:solidFill>
                  <a:srgbClr val="1B192E">
                    <a:lumMod val="25000"/>
                    <a:lumOff val="75000"/>
                  </a:srgbClr>
                </a:solidFill>
                <a:latin typeface="raleway" pitchFamily="2" charset="0"/>
              </a:rPr>
              <a:t>            </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endParaRP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B192E">
                    <a:lumMod val="25000"/>
                    <a:lumOff val="75000"/>
                  </a:srgbClr>
                </a:solidFill>
                <a:effectLst/>
                <a:uLnTx/>
                <a:uFillTx/>
                <a:latin typeface="raleway" pitchFamily="2" charset="0"/>
                <a:ea typeface="+mn-ea"/>
                <a:cs typeface="+mn-cs"/>
              </a:rPr>
              <a:t>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4631B32-1506-40A4-9D6F-FF3EFDC1E7E7}"/>
                  </a:ext>
                </a:extLst>
              </p14:cNvPr>
              <p14:cNvContentPartPr/>
              <p14:nvPr/>
            </p14:nvContentPartPr>
            <p14:xfrm>
              <a:off x="4722634" y="532461"/>
              <a:ext cx="360" cy="360"/>
            </p14:xfrm>
          </p:contentPart>
        </mc:Choice>
        <mc:Fallback xmlns="">
          <p:pic>
            <p:nvPicPr>
              <p:cNvPr id="4" name="Ink 3">
                <a:extLst>
                  <a:ext uri="{FF2B5EF4-FFF2-40B4-BE49-F238E27FC236}">
                    <a16:creationId xmlns:a16="http://schemas.microsoft.com/office/drawing/2014/main" id="{A4631B32-1506-40A4-9D6F-FF3EFDC1E7E7}"/>
                  </a:ext>
                </a:extLst>
              </p:cNvPr>
              <p:cNvPicPr/>
              <p:nvPr/>
            </p:nvPicPr>
            <p:blipFill>
              <a:blip r:embed="rId5"/>
              <a:stretch>
                <a:fillRect/>
              </a:stretch>
            </p:blipFill>
            <p:spPr>
              <a:xfrm>
                <a:off x="4704634" y="496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A7B30FE-60E9-4F1A-ABA8-5C43F659644D}"/>
                  </a:ext>
                </a:extLst>
              </p14:cNvPr>
              <p14:cNvContentPartPr/>
              <p14:nvPr/>
            </p14:nvContentPartPr>
            <p14:xfrm>
              <a:off x="4207834" y="452541"/>
              <a:ext cx="360" cy="360"/>
            </p14:xfrm>
          </p:contentPart>
        </mc:Choice>
        <mc:Fallback xmlns="">
          <p:pic>
            <p:nvPicPr>
              <p:cNvPr id="5" name="Ink 4">
                <a:extLst>
                  <a:ext uri="{FF2B5EF4-FFF2-40B4-BE49-F238E27FC236}">
                    <a16:creationId xmlns:a16="http://schemas.microsoft.com/office/drawing/2014/main" id="{FA7B30FE-60E9-4F1A-ABA8-5C43F659644D}"/>
                  </a:ext>
                </a:extLst>
              </p:cNvPr>
              <p:cNvPicPr/>
              <p:nvPr/>
            </p:nvPicPr>
            <p:blipFill>
              <a:blip r:embed="rId5"/>
              <a:stretch>
                <a:fillRect/>
              </a:stretch>
            </p:blipFill>
            <p:spPr>
              <a:xfrm>
                <a:off x="4189834" y="4165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55B440D-C794-4B34-8F0C-E0A7D4D53605}"/>
                  </a:ext>
                </a:extLst>
              </p14:cNvPr>
              <p14:cNvContentPartPr/>
              <p14:nvPr/>
            </p14:nvContentPartPr>
            <p14:xfrm>
              <a:off x="4323394" y="657021"/>
              <a:ext cx="360" cy="360"/>
            </p14:xfrm>
          </p:contentPart>
        </mc:Choice>
        <mc:Fallback xmlns="">
          <p:pic>
            <p:nvPicPr>
              <p:cNvPr id="6" name="Ink 5">
                <a:extLst>
                  <a:ext uri="{FF2B5EF4-FFF2-40B4-BE49-F238E27FC236}">
                    <a16:creationId xmlns:a16="http://schemas.microsoft.com/office/drawing/2014/main" id="{B55B440D-C794-4B34-8F0C-E0A7D4D53605}"/>
                  </a:ext>
                </a:extLst>
              </p:cNvPr>
              <p:cNvPicPr/>
              <p:nvPr/>
            </p:nvPicPr>
            <p:blipFill>
              <a:blip r:embed="rId5"/>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C540868-5DF0-4CE4-AC46-2479C15161C6}"/>
                  </a:ext>
                </a:extLst>
              </p14:cNvPr>
              <p14:cNvContentPartPr/>
              <p14:nvPr/>
            </p14:nvContentPartPr>
            <p14:xfrm>
              <a:off x="4323394" y="657021"/>
              <a:ext cx="360" cy="360"/>
            </p14:xfrm>
          </p:contentPart>
        </mc:Choice>
        <mc:Fallback xmlns="">
          <p:pic>
            <p:nvPicPr>
              <p:cNvPr id="8" name="Ink 7">
                <a:extLst>
                  <a:ext uri="{FF2B5EF4-FFF2-40B4-BE49-F238E27FC236}">
                    <a16:creationId xmlns:a16="http://schemas.microsoft.com/office/drawing/2014/main" id="{2C540868-5DF0-4CE4-AC46-2479C15161C6}"/>
                  </a:ext>
                </a:extLst>
              </p:cNvPr>
              <p:cNvPicPr/>
              <p:nvPr/>
            </p:nvPicPr>
            <p:blipFill>
              <a:blip r:embed="rId5"/>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691DA69-D685-424B-A4A6-D44F373B99D8}"/>
                  </a:ext>
                </a:extLst>
              </p14:cNvPr>
              <p14:cNvContentPartPr/>
              <p14:nvPr/>
            </p14:nvContentPartPr>
            <p14:xfrm>
              <a:off x="4323394" y="657021"/>
              <a:ext cx="360" cy="360"/>
            </p14:xfrm>
          </p:contentPart>
        </mc:Choice>
        <mc:Fallback xmlns="">
          <p:pic>
            <p:nvPicPr>
              <p:cNvPr id="9" name="Ink 8">
                <a:extLst>
                  <a:ext uri="{FF2B5EF4-FFF2-40B4-BE49-F238E27FC236}">
                    <a16:creationId xmlns:a16="http://schemas.microsoft.com/office/drawing/2014/main" id="{B691DA69-D685-424B-A4A6-D44F373B99D8}"/>
                  </a:ext>
                </a:extLst>
              </p:cNvPr>
              <p:cNvPicPr/>
              <p:nvPr/>
            </p:nvPicPr>
            <p:blipFill>
              <a:blip r:embed="rId5"/>
              <a:stretch>
                <a:fillRect/>
              </a:stretch>
            </p:blipFill>
            <p:spPr>
              <a:xfrm>
                <a:off x="4305394" y="621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A01EC6C-D7DE-462B-AB34-0CB52A72696F}"/>
                  </a:ext>
                </a:extLst>
              </p14:cNvPr>
              <p14:cNvContentPartPr/>
              <p14:nvPr/>
            </p14:nvContentPartPr>
            <p14:xfrm>
              <a:off x="4323394" y="657021"/>
              <a:ext cx="18000" cy="9360"/>
            </p14:xfrm>
          </p:contentPart>
        </mc:Choice>
        <mc:Fallback xmlns="">
          <p:pic>
            <p:nvPicPr>
              <p:cNvPr id="10" name="Ink 9">
                <a:extLst>
                  <a:ext uri="{FF2B5EF4-FFF2-40B4-BE49-F238E27FC236}">
                    <a16:creationId xmlns:a16="http://schemas.microsoft.com/office/drawing/2014/main" id="{AA01EC6C-D7DE-462B-AB34-0CB52A72696F}"/>
                  </a:ext>
                </a:extLst>
              </p:cNvPr>
              <p:cNvPicPr/>
              <p:nvPr/>
            </p:nvPicPr>
            <p:blipFill>
              <a:blip r:embed="rId11"/>
              <a:stretch>
                <a:fillRect/>
              </a:stretch>
            </p:blipFill>
            <p:spPr>
              <a:xfrm>
                <a:off x="4305394" y="621021"/>
                <a:ext cx="53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B8A1A68-3CAA-480C-9821-BB60AD626925}"/>
                  </a:ext>
                </a:extLst>
              </p14:cNvPr>
              <p14:cNvContentPartPr/>
              <p14:nvPr/>
            </p14:nvContentPartPr>
            <p14:xfrm>
              <a:off x="4358674" y="674661"/>
              <a:ext cx="360" cy="360"/>
            </p14:xfrm>
          </p:contentPart>
        </mc:Choice>
        <mc:Fallback xmlns="">
          <p:pic>
            <p:nvPicPr>
              <p:cNvPr id="11" name="Ink 10">
                <a:extLst>
                  <a:ext uri="{FF2B5EF4-FFF2-40B4-BE49-F238E27FC236}">
                    <a16:creationId xmlns:a16="http://schemas.microsoft.com/office/drawing/2014/main" id="{2B8A1A68-3CAA-480C-9821-BB60AD626925}"/>
                  </a:ext>
                </a:extLst>
              </p:cNvPr>
              <p:cNvPicPr/>
              <p:nvPr/>
            </p:nvPicPr>
            <p:blipFill>
              <a:blip r:embed="rId5"/>
              <a:stretch>
                <a:fillRect/>
              </a:stretch>
            </p:blipFill>
            <p:spPr>
              <a:xfrm>
                <a:off x="4340674" y="6386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7C67335-E661-4260-A48C-271BAC65600E}"/>
                  </a:ext>
                </a:extLst>
              </p14:cNvPr>
              <p14:cNvContentPartPr/>
              <p14:nvPr/>
            </p14:nvContentPartPr>
            <p14:xfrm>
              <a:off x="7412914" y="1704261"/>
              <a:ext cx="360" cy="360"/>
            </p14:xfrm>
          </p:contentPart>
        </mc:Choice>
        <mc:Fallback xmlns="">
          <p:pic>
            <p:nvPicPr>
              <p:cNvPr id="12" name="Ink 11">
                <a:extLst>
                  <a:ext uri="{FF2B5EF4-FFF2-40B4-BE49-F238E27FC236}">
                    <a16:creationId xmlns:a16="http://schemas.microsoft.com/office/drawing/2014/main" id="{07C67335-E661-4260-A48C-271BAC65600E}"/>
                  </a:ext>
                </a:extLst>
              </p:cNvPr>
              <p:cNvPicPr/>
              <p:nvPr/>
            </p:nvPicPr>
            <p:blipFill>
              <a:blip r:embed="rId5"/>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BE20BF1D-3C84-4332-A2D4-45982F40144F}"/>
                  </a:ext>
                </a:extLst>
              </p14:cNvPr>
              <p14:cNvContentPartPr/>
              <p14:nvPr/>
            </p14:nvContentPartPr>
            <p14:xfrm>
              <a:off x="7412914" y="1704261"/>
              <a:ext cx="360" cy="360"/>
            </p14:xfrm>
          </p:contentPart>
        </mc:Choice>
        <mc:Fallback xmlns="">
          <p:pic>
            <p:nvPicPr>
              <p:cNvPr id="18" name="Ink 17">
                <a:extLst>
                  <a:ext uri="{FF2B5EF4-FFF2-40B4-BE49-F238E27FC236}">
                    <a16:creationId xmlns:a16="http://schemas.microsoft.com/office/drawing/2014/main" id="{BE20BF1D-3C84-4332-A2D4-45982F40144F}"/>
                  </a:ext>
                </a:extLst>
              </p:cNvPr>
              <p:cNvPicPr/>
              <p:nvPr/>
            </p:nvPicPr>
            <p:blipFill>
              <a:blip r:embed="rId15"/>
              <a:stretch>
                <a:fillRect/>
              </a:stretch>
            </p:blipFill>
            <p:spPr>
              <a:xfrm>
                <a:off x="7394914" y="16682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CE65789-4B9A-4FE2-B47F-D190369177D4}"/>
                  </a:ext>
                </a:extLst>
              </p14:cNvPr>
              <p14:cNvContentPartPr/>
              <p14:nvPr/>
            </p14:nvContentPartPr>
            <p14:xfrm>
              <a:off x="8122834" y="3258021"/>
              <a:ext cx="360" cy="360"/>
            </p14:xfrm>
          </p:contentPart>
        </mc:Choice>
        <mc:Fallback xmlns="">
          <p:pic>
            <p:nvPicPr>
              <p:cNvPr id="19" name="Ink 18">
                <a:extLst>
                  <a:ext uri="{FF2B5EF4-FFF2-40B4-BE49-F238E27FC236}">
                    <a16:creationId xmlns:a16="http://schemas.microsoft.com/office/drawing/2014/main" id="{7CE65789-4B9A-4FE2-B47F-D190369177D4}"/>
                  </a:ext>
                </a:extLst>
              </p:cNvPr>
              <p:cNvPicPr/>
              <p:nvPr/>
            </p:nvPicPr>
            <p:blipFill>
              <a:blip r:embed="rId5"/>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01F3D4D0-850E-4E15-93C3-DEA8B6912826}"/>
                  </a:ext>
                </a:extLst>
              </p14:cNvPr>
              <p14:cNvContentPartPr/>
              <p14:nvPr/>
            </p14:nvContentPartPr>
            <p14:xfrm>
              <a:off x="8122834" y="3258021"/>
              <a:ext cx="360" cy="360"/>
            </p14:xfrm>
          </p:contentPart>
        </mc:Choice>
        <mc:Fallback xmlns="">
          <p:pic>
            <p:nvPicPr>
              <p:cNvPr id="20" name="Ink 19">
                <a:extLst>
                  <a:ext uri="{FF2B5EF4-FFF2-40B4-BE49-F238E27FC236}">
                    <a16:creationId xmlns:a16="http://schemas.microsoft.com/office/drawing/2014/main" id="{01F3D4D0-850E-4E15-93C3-DEA8B6912826}"/>
                  </a:ext>
                </a:extLst>
              </p:cNvPr>
              <p:cNvPicPr/>
              <p:nvPr/>
            </p:nvPicPr>
            <p:blipFill>
              <a:blip r:embed="rId5"/>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D279C96-AB4B-4792-BFE3-D6D5D02D5FA1}"/>
                  </a:ext>
                </a:extLst>
              </p14:cNvPr>
              <p14:cNvContentPartPr/>
              <p14:nvPr/>
            </p14:nvContentPartPr>
            <p14:xfrm>
              <a:off x="8122834" y="3258021"/>
              <a:ext cx="360" cy="360"/>
            </p14:xfrm>
          </p:contentPart>
        </mc:Choice>
        <mc:Fallback xmlns="">
          <p:pic>
            <p:nvPicPr>
              <p:cNvPr id="21" name="Ink 20">
                <a:extLst>
                  <a:ext uri="{FF2B5EF4-FFF2-40B4-BE49-F238E27FC236}">
                    <a16:creationId xmlns:a16="http://schemas.microsoft.com/office/drawing/2014/main" id="{5D279C96-AB4B-4792-BFE3-D6D5D02D5FA1}"/>
                  </a:ext>
                </a:extLst>
              </p:cNvPr>
              <p:cNvPicPr/>
              <p:nvPr/>
            </p:nvPicPr>
            <p:blipFill>
              <a:blip r:embed="rId5"/>
              <a:stretch>
                <a:fillRect/>
              </a:stretch>
            </p:blipFill>
            <p:spPr>
              <a:xfrm>
                <a:off x="8104834" y="32220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E264D584-5990-4B2E-9EEE-81D966FEF797}"/>
                  </a:ext>
                </a:extLst>
              </p14:cNvPr>
              <p14:cNvContentPartPr/>
              <p14:nvPr/>
            </p14:nvContentPartPr>
            <p14:xfrm>
              <a:off x="2875834" y="665301"/>
              <a:ext cx="360" cy="360"/>
            </p14:xfrm>
          </p:contentPart>
        </mc:Choice>
        <mc:Fallback xmlns="">
          <p:pic>
            <p:nvPicPr>
              <p:cNvPr id="23" name="Ink 22">
                <a:extLst>
                  <a:ext uri="{FF2B5EF4-FFF2-40B4-BE49-F238E27FC236}">
                    <a16:creationId xmlns:a16="http://schemas.microsoft.com/office/drawing/2014/main" id="{E264D584-5990-4B2E-9EEE-81D966FEF797}"/>
                  </a:ext>
                </a:extLst>
              </p:cNvPr>
              <p:cNvPicPr/>
              <p:nvPr/>
            </p:nvPicPr>
            <p:blipFill>
              <a:blip r:embed="rId5"/>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EE9000B3-B245-4FA3-A342-669B22FA2A79}"/>
                  </a:ext>
                </a:extLst>
              </p14:cNvPr>
              <p14:cNvContentPartPr/>
              <p14:nvPr/>
            </p14:nvContentPartPr>
            <p14:xfrm>
              <a:off x="2875834" y="665301"/>
              <a:ext cx="360" cy="360"/>
            </p14:xfrm>
          </p:contentPart>
        </mc:Choice>
        <mc:Fallback xmlns="">
          <p:pic>
            <p:nvPicPr>
              <p:cNvPr id="24" name="Ink 23">
                <a:extLst>
                  <a:ext uri="{FF2B5EF4-FFF2-40B4-BE49-F238E27FC236}">
                    <a16:creationId xmlns:a16="http://schemas.microsoft.com/office/drawing/2014/main" id="{EE9000B3-B245-4FA3-A342-669B22FA2A79}"/>
                  </a:ext>
                </a:extLst>
              </p:cNvPr>
              <p:cNvPicPr/>
              <p:nvPr/>
            </p:nvPicPr>
            <p:blipFill>
              <a:blip r:embed="rId5"/>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D5E65CE-CDFF-4990-A196-7D84A1693785}"/>
                  </a:ext>
                </a:extLst>
              </p14:cNvPr>
              <p14:cNvContentPartPr/>
              <p14:nvPr/>
            </p14:nvContentPartPr>
            <p14:xfrm>
              <a:off x="2875834" y="665301"/>
              <a:ext cx="360" cy="360"/>
            </p14:xfrm>
          </p:contentPart>
        </mc:Choice>
        <mc:Fallback xmlns="">
          <p:pic>
            <p:nvPicPr>
              <p:cNvPr id="25" name="Ink 24">
                <a:extLst>
                  <a:ext uri="{FF2B5EF4-FFF2-40B4-BE49-F238E27FC236}">
                    <a16:creationId xmlns:a16="http://schemas.microsoft.com/office/drawing/2014/main" id="{9D5E65CE-CDFF-4990-A196-7D84A1693785}"/>
                  </a:ext>
                </a:extLst>
              </p:cNvPr>
              <p:cNvPicPr/>
              <p:nvPr/>
            </p:nvPicPr>
            <p:blipFill>
              <a:blip r:embed="rId5"/>
              <a:stretch>
                <a:fillRect/>
              </a:stretch>
            </p:blipFill>
            <p:spPr>
              <a:xfrm>
                <a:off x="2857834" y="6293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BEE28F0A-F292-4948-A80E-36B823753E84}"/>
                  </a:ext>
                </a:extLst>
              </p14:cNvPr>
              <p14:cNvContentPartPr/>
              <p14:nvPr/>
            </p14:nvContentPartPr>
            <p14:xfrm>
              <a:off x="4678354" y="585741"/>
              <a:ext cx="360" cy="360"/>
            </p14:xfrm>
          </p:contentPart>
        </mc:Choice>
        <mc:Fallback xmlns="">
          <p:pic>
            <p:nvPicPr>
              <p:cNvPr id="26" name="Ink 25">
                <a:extLst>
                  <a:ext uri="{FF2B5EF4-FFF2-40B4-BE49-F238E27FC236}">
                    <a16:creationId xmlns:a16="http://schemas.microsoft.com/office/drawing/2014/main" id="{BEE28F0A-F292-4948-A80E-36B823753E84}"/>
                  </a:ext>
                </a:extLst>
              </p:cNvPr>
              <p:cNvPicPr/>
              <p:nvPr/>
            </p:nvPicPr>
            <p:blipFill>
              <a:blip r:embed="rId5"/>
              <a:stretch>
                <a:fillRect/>
              </a:stretch>
            </p:blipFill>
            <p:spPr>
              <a:xfrm>
                <a:off x="4660354" y="549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929162A5-351A-411C-91DC-B559AFE5E3EE}"/>
                  </a:ext>
                </a:extLst>
              </p14:cNvPr>
              <p14:cNvContentPartPr/>
              <p14:nvPr/>
            </p14:nvContentPartPr>
            <p14:xfrm>
              <a:off x="4811554" y="594381"/>
              <a:ext cx="360" cy="360"/>
            </p14:xfrm>
          </p:contentPart>
        </mc:Choice>
        <mc:Fallback xmlns="">
          <p:pic>
            <p:nvPicPr>
              <p:cNvPr id="27" name="Ink 26">
                <a:extLst>
                  <a:ext uri="{FF2B5EF4-FFF2-40B4-BE49-F238E27FC236}">
                    <a16:creationId xmlns:a16="http://schemas.microsoft.com/office/drawing/2014/main" id="{929162A5-351A-411C-91DC-B559AFE5E3EE}"/>
                  </a:ext>
                </a:extLst>
              </p:cNvPr>
              <p:cNvPicPr/>
              <p:nvPr/>
            </p:nvPicPr>
            <p:blipFill>
              <a:blip r:embed="rId5"/>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CD0EF553-966B-4264-9298-D7AF4E6D542D}"/>
                  </a:ext>
                </a:extLst>
              </p14:cNvPr>
              <p14:cNvContentPartPr/>
              <p14:nvPr/>
            </p14:nvContentPartPr>
            <p14:xfrm>
              <a:off x="4811554" y="594381"/>
              <a:ext cx="360" cy="360"/>
            </p14:xfrm>
          </p:contentPart>
        </mc:Choice>
        <mc:Fallback xmlns="">
          <p:pic>
            <p:nvPicPr>
              <p:cNvPr id="28" name="Ink 27">
                <a:extLst>
                  <a:ext uri="{FF2B5EF4-FFF2-40B4-BE49-F238E27FC236}">
                    <a16:creationId xmlns:a16="http://schemas.microsoft.com/office/drawing/2014/main" id="{CD0EF553-966B-4264-9298-D7AF4E6D542D}"/>
                  </a:ext>
                </a:extLst>
              </p:cNvPr>
              <p:cNvPicPr/>
              <p:nvPr/>
            </p:nvPicPr>
            <p:blipFill>
              <a:blip r:embed="rId5"/>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0DD06806-62EC-457B-8480-FC22AAAA1298}"/>
                  </a:ext>
                </a:extLst>
              </p14:cNvPr>
              <p14:cNvContentPartPr/>
              <p14:nvPr/>
            </p14:nvContentPartPr>
            <p14:xfrm>
              <a:off x="4811554" y="594381"/>
              <a:ext cx="360" cy="360"/>
            </p14:xfrm>
          </p:contentPart>
        </mc:Choice>
        <mc:Fallback xmlns="">
          <p:pic>
            <p:nvPicPr>
              <p:cNvPr id="29" name="Ink 28">
                <a:extLst>
                  <a:ext uri="{FF2B5EF4-FFF2-40B4-BE49-F238E27FC236}">
                    <a16:creationId xmlns:a16="http://schemas.microsoft.com/office/drawing/2014/main" id="{0DD06806-62EC-457B-8480-FC22AAAA1298}"/>
                  </a:ext>
                </a:extLst>
              </p:cNvPr>
              <p:cNvPicPr/>
              <p:nvPr/>
            </p:nvPicPr>
            <p:blipFill>
              <a:blip r:embed="rId15"/>
              <a:stretch>
                <a:fillRect/>
              </a:stretch>
            </p:blipFill>
            <p:spPr>
              <a:xfrm>
                <a:off x="4793554" y="5583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57ECDBB4-4C7E-4C3F-9AC2-DC1368640C60}"/>
                  </a:ext>
                </a:extLst>
              </p14:cNvPr>
              <p14:cNvContentPartPr/>
              <p14:nvPr/>
            </p14:nvContentPartPr>
            <p14:xfrm>
              <a:off x="2440954" y="3541701"/>
              <a:ext cx="360" cy="360"/>
            </p14:xfrm>
          </p:contentPart>
        </mc:Choice>
        <mc:Fallback xmlns="">
          <p:pic>
            <p:nvPicPr>
              <p:cNvPr id="13" name="Ink 12">
                <a:extLst>
                  <a:ext uri="{FF2B5EF4-FFF2-40B4-BE49-F238E27FC236}">
                    <a16:creationId xmlns:a16="http://schemas.microsoft.com/office/drawing/2014/main" id="{57ECDBB4-4C7E-4C3F-9AC2-DC1368640C60}"/>
                  </a:ext>
                </a:extLst>
              </p:cNvPr>
              <p:cNvPicPr/>
              <p:nvPr/>
            </p:nvPicPr>
            <p:blipFill>
              <a:blip r:embed="rId5"/>
              <a:stretch>
                <a:fillRect/>
              </a:stretch>
            </p:blipFill>
            <p:spPr>
              <a:xfrm>
                <a:off x="2422954" y="350570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9FB9DC30-B747-4810-AF59-7D0DCB03498C}"/>
                  </a:ext>
                </a:extLst>
              </p14:cNvPr>
              <p14:cNvContentPartPr/>
              <p14:nvPr/>
            </p14:nvContentPartPr>
            <p14:xfrm>
              <a:off x="3533194" y="576741"/>
              <a:ext cx="360" cy="360"/>
            </p14:xfrm>
          </p:contentPart>
        </mc:Choice>
        <mc:Fallback xmlns="">
          <p:pic>
            <p:nvPicPr>
              <p:cNvPr id="14" name="Ink 13">
                <a:extLst>
                  <a:ext uri="{FF2B5EF4-FFF2-40B4-BE49-F238E27FC236}">
                    <a16:creationId xmlns:a16="http://schemas.microsoft.com/office/drawing/2014/main" id="{9FB9DC30-B747-4810-AF59-7D0DCB03498C}"/>
                  </a:ext>
                </a:extLst>
              </p:cNvPr>
              <p:cNvPicPr/>
              <p:nvPr/>
            </p:nvPicPr>
            <p:blipFill>
              <a:blip r:embed="rId5"/>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FB76685A-5A38-4614-9298-025E6B3A0418}"/>
                  </a:ext>
                </a:extLst>
              </p14:cNvPr>
              <p14:cNvContentPartPr/>
              <p14:nvPr/>
            </p14:nvContentPartPr>
            <p14:xfrm>
              <a:off x="3533194" y="576741"/>
              <a:ext cx="360" cy="360"/>
            </p14:xfrm>
          </p:contentPart>
        </mc:Choice>
        <mc:Fallback xmlns="">
          <p:pic>
            <p:nvPicPr>
              <p:cNvPr id="30" name="Ink 29">
                <a:extLst>
                  <a:ext uri="{FF2B5EF4-FFF2-40B4-BE49-F238E27FC236}">
                    <a16:creationId xmlns:a16="http://schemas.microsoft.com/office/drawing/2014/main" id="{FB76685A-5A38-4614-9298-025E6B3A0418}"/>
                  </a:ext>
                </a:extLst>
              </p:cNvPr>
              <p:cNvPicPr/>
              <p:nvPr/>
            </p:nvPicPr>
            <p:blipFill>
              <a:blip r:embed="rId15"/>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756A7FB6-A42D-48B7-BA76-D62037116E59}"/>
                  </a:ext>
                </a:extLst>
              </p14:cNvPr>
              <p14:cNvContentPartPr/>
              <p14:nvPr/>
            </p14:nvContentPartPr>
            <p14:xfrm>
              <a:off x="3533194" y="576741"/>
              <a:ext cx="360" cy="360"/>
            </p14:xfrm>
          </p:contentPart>
        </mc:Choice>
        <mc:Fallback xmlns="">
          <p:pic>
            <p:nvPicPr>
              <p:cNvPr id="31" name="Ink 30">
                <a:extLst>
                  <a:ext uri="{FF2B5EF4-FFF2-40B4-BE49-F238E27FC236}">
                    <a16:creationId xmlns:a16="http://schemas.microsoft.com/office/drawing/2014/main" id="{756A7FB6-A42D-48B7-BA76-D62037116E59}"/>
                  </a:ext>
                </a:extLst>
              </p:cNvPr>
              <p:cNvPicPr/>
              <p:nvPr/>
            </p:nvPicPr>
            <p:blipFill>
              <a:blip r:embed="rId15"/>
              <a:stretch>
                <a:fillRect/>
              </a:stretch>
            </p:blipFill>
            <p:spPr>
              <a:xfrm>
                <a:off x="3515194" y="540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11E7FE7C-4D49-453E-A04F-05E447B5FBC1}"/>
                  </a:ext>
                </a:extLst>
              </p14:cNvPr>
              <p14:cNvContentPartPr/>
              <p14:nvPr/>
            </p14:nvContentPartPr>
            <p14:xfrm>
              <a:off x="4544794" y="1136181"/>
              <a:ext cx="360" cy="360"/>
            </p14:xfrm>
          </p:contentPart>
        </mc:Choice>
        <mc:Fallback xmlns="">
          <p:pic>
            <p:nvPicPr>
              <p:cNvPr id="35" name="Ink 34">
                <a:extLst>
                  <a:ext uri="{FF2B5EF4-FFF2-40B4-BE49-F238E27FC236}">
                    <a16:creationId xmlns:a16="http://schemas.microsoft.com/office/drawing/2014/main" id="{11E7FE7C-4D49-453E-A04F-05E447B5FBC1}"/>
                  </a:ext>
                </a:extLst>
              </p:cNvPr>
              <p:cNvPicPr/>
              <p:nvPr/>
            </p:nvPicPr>
            <p:blipFill>
              <a:blip r:embed="rId5"/>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6CCCE669-8296-48AE-ABEC-60080CD1C78E}"/>
                  </a:ext>
                </a:extLst>
              </p14:cNvPr>
              <p14:cNvContentPartPr/>
              <p14:nvPr/>
            </p14:nvContentPartPr>
            <p14:xfrm>
              <a:off x="4544794" y="1136181"/>
              <a:ext cx="360" cy="360"/>
            </p14:xfrm>
          </p:contentPart>
        </mc:Choice>
        <mc:Fallback xmlns="">
          <p:pic>
            <p:nvPicPr>
              <p:cNvPr id="36" name="Ink 35">
                <a:extLst>
                  <a:ext uri="{FF2B5EF4-FFF2-40B4-BE49-F238E27FC236}">
                    <a16:creationId xmlns:a16="http://schemas.microsoft.com/office/drawing/2014/main" id="{6CCCE669-8296-48AE-ABEC-60080CD1C78E}"/>
                  </a:ext>
                </a:extLst>
              </p:cNvPr>
              <p:cNvPicPr/>
              <p:nvPr/>
            </p:nvPicPr>
            <p:blipFill>
              <a:blip r:embed="rId15"/>
              <a:stretch>
                <a:fillRect/>
              </a:stretch>
            </p:blipFill>
            <p:spPr>
              <a:xfrm>
                <a:off x="4526794" y="110018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73497F41-9F54-4B14-98C6-0A3A301A1EC2}"/>
                  </a:ext>
                </a:extLst>
              </p14:cNvPr>
              <p14:cNvContentPartPr/>
              <p14:nvPr/>
            </p14:nvContentPartPr>
            <p14:xfrm>
              <a:off x="1358074" y="2476821"/>
              <a:ext cx="360" cy="360"/>
            </p14:xfrm>
          </p:contentPart>
        </mc:Choice>
        <mc:Fallback xmlns="">
          <p:pic>
            <p:nvPicPr>
              <p:cNvPr id="37" name="Ink 36">
                <a:extLst>
                  <a:ext uri="{FF2B5EF4-FFF2-40B4-BE49-F238E27FC236}">
                    <a16:creationId xmlns:a16="http://schemas.microsoft.com/office/drawing/2014/main" id="{73497F41-9F54-4B14-98C6-0A3A301A1EC2}"/>
                  </a:ext>
                </a:extLst>
              </p:cNvPr>
              <p:cNvPicPr/>
              <p:nvPr/>
            </p:nvPicPr>
            <p:blipFill>
              <a:blip r:embed="rId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ACE16275-F131-4795-8928-BEA9EAD19AED}"/>
                  </a:ext>
                </a:extLst>
              </p14:cNvPr>
              <p14:cNvContentPartPr/>
              <p14:nvPr/>
            </p14:nvContentPartPr>
            <p14:xfrm>
              <a:off x="1358074" y="2476821"/>
              <a:ext cx="360" cy="360"/>
            </p14:xfrm>
          </p:contentPart>
        </mc:Choice>
        <mc:Fallback xmlns="">
          <p:pic>
            <p:nvPicPr>
              <p:cNvPr id="38" name="Ink 37">
                <a:extLst>
                  <a:ext uri="{FF2B5EF4-FFF2-40B4-BE49-F238E27FC236}">
                    <a16:creationId xmlns:a16="http://schemas.microsoft.com/office/drawing/2014/main" id="{ACE16275-F131-4795-8928-BEA9EAD19AED}"/>
                  </a:ext>
                </a:extLst>
              </p:cNvPr>
              <p:cNvPicPr/>
              <p:nvPr/>
            </p:nvPicPr>
            <p:blipFill>
              <a:blip r:embed="rId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567051C3-ED01-449E-8A6E-2FE960FE4B95}"/>
                  </a:ext>
                </a:extLst>
              </p14:cNvPr>
              <p14:cNvContentPartPr/>
              <p14:nvPr/>
            </p14:nvContentPartPr>
            <p14:xfrm>
              <a:off x="1358074" y="2476821"/>
              <a:ext cx="360" cy="360"/>
            </p14:xfrm>
          </p:contentPart>
        </mc:Choice>
        <mc:Fallback xmlns="">
          <p:pic>
            <p:nvPicPr>
              <p:cNvPr id="39" name="Ink 38">
                <a:extLst>
                  <a:ext uri="{FF2B5EF4-FFF2-40B4-BE49-F238E27FC236}">
                    <a16:creationId xmlns:a16="http://schemas.microsoft.com/office/drawing/2014/main" id="{567051C3-ED01-449E-8A6E-2FE960FE4B95}"/>
                  </a:ext>
                </a:extLst>
              </p:cNvPr>
              <p:cNvPicPr/>
              <p:nvPr/>
            </p:nvPicPr>
            <p:blipFill>
              <a:blip r:embed="rId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Ink 39">
                <a:extLst>
                  <a:ext uri="{FF2B5EF4-FFF2-40B4-BE49-F238E27FC236}">
                    <a16:creationId xmlns:a16="http://schemas.microsoft.com/office/drawing/2014/main" id="{EB0D231F-FFDC-4623-BDAB-5DAB27B87638}"/>
                  </a:ext>
                </a:extLst>
              </p14:cNvPr>
              <p14:cNvContentPartPr/>
              <p14:nvPr/>
            </p14:nvContentPartPr>
            <p14:xfrm>
              <a:off x="1358074" y="2476821"/>
              <a:ext cx="360" cy="360"/>
            </p14:xfrm>
          </p:contentPart>
        </mc:Choice>
        <mc:Fallback xmlns="">
          <p:pic>
            <p:nvPicPr>
              <p:cNvPr id="40" name="Ink 39">
                <a:extLst>
                  <a:ext uri="{FF2B5EF4-FFF2-40B4-BE49-F238E27FC236}">
                    <a16:creationId xmlns:a16="http://schemas.microsoft.com/office/drawing/2014/main" id="{EB0D231F-FFDC-4623-BDAB-5DAB27B87638}"/>
                  </a:ext>
                </a:extLst>
              </p:cNvPr>
              <p:cNvPicPr/>
              <p:nvPr/>
            </p:nvPicPr>
            <p:blipFill>
              <a:blip r:embed="rId1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C621C53A-3DBE-42CB-8510-22517B3C8AB8}"/>
                  </a:ext>
                </a:extLst>
              </p14:cNvPr>
              <p14:cNvContentPartPr/>
              <p14:nvPr/>
            </p14:nvContentPartPr>
            <p14:xfrm>
              <a:off x="1358074" y="2476821"/>
              <a:ext cx="360" cy="360"/>
            </p14:xfrm>
          </p:contentPart>
        </mc:Choice>
        <mc:Fallback xmlns="">
          <p:pic>
            <p:nvPicPr>
              <p:cNvPr id="41" name="Ink 40">
                <a:extLst>
                  <a:ext uri="{FF2B5EF4-FFF2-40B4-BE49-F238E27FC236}">
                    <a16:creationId xmlns:a16="http://schemas.microsoft.com/office/drawing/2014/main" id="{C621C53A-3DBE-42CB-8510-22517B3C8AB8}"/>
                  </a:ext>
                </a:extLst>
              </p:cNvPr>
              <p:cNvPicPr/>
              <p:nvPr/>
            </p:nvPicPr>
            <p:blipFill>
              <a:blip r:embed="rId37"/>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013FE8F7-DA59-451D-9480-C2404ED21E90}"/>
                  </a:ext>
                </a:extLst>
              </p14:cNvPr>
              <p14:cNvContentPartPr/>
              <p14:nvPr/>
            </p14:nvContentPartPr>
            <p14:xfrm>
              <a:off x="1358074" y="2476821"/>
              <a:ext cx="360" cy="360"/>
            </p14:xfrm>
          </p:contentPart>
        </mc:Choice>
        <mc:Fallback xmlns="">
          <p:pic>
            <p:nvPicPr>
              <p:cNvPr id="42" name="Ink 41">
                <a:extLst>
                  <a:ext uri="{FF2B5EF4-FFF2-40B4-BE49-F238E27FC236}">
                    <a16:creationId xmlns:a16="http://schemas.microsoft.com/office/drawing/2014/main" id="{013FE8F7-DA59-451D-9480-C2404ED21E90}"/>
                  </a:ext>
                </a:extLst>
              </p:cNvPr>
              <p:cNvPicPr/>
              <p:nvPr/>
            </p:nvPicPr>
            <p:blipFill>
              <a:blip r:embed="rId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6DAEE7E5-5D76-44CB-80FE-716821AA059F}"/>
                  </a:ext>
                </a:extLst>
              </p14:cNvPr>
              <p14:cNvContentPartPr/>
              <p14:nvPr/>
            </p14:nvContentPartPr>
            <p14:xfrm>
              <a:off x="1358074" y="2476821"/>
              <a:ext cx="360" cy="360"/>
            </p14:xfrm>
          </p:contentPart>
        </mc:Choice>
        <mc:Fallback xmlns="">
          <p:pic>
            <p:nvPicPr>
              <p:cNvPr id="43" name="Ink 42">
                <a:extLst>
                  <a:ext uri="{FF2B5EF4-FFF2-40B4-BE49-F238E27FC236}">
                    <a16:creationId xmlns:a16="http://schemas.microsoft.com/office/drawing/2014/main" id="{6DAEE7E5-5D76-44CB-80FE-716821AA059F}"/>
                  </a:ext>
                </a:extLst>
              </p:cNvPr>
              <p:cNvPicPr/>
              <p:nvPr/>
            </p:nvPicPr>
            <p:blipFill>
              <a:blip r:embed="rId1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B71E6148-5041-4C9C-8CA8-5F875161FFD5}"/>
                  </a:ext>
                </a:extLst>
              </p14:cNvPr>
              <p14:cNvContentPartPr/>
              <p14:nvPr/>
            </p14:nvContentPartPr>
            <p14:xfrm>
              <a:off x="1358074" y="2476821"/>
              <a:ext cx="360" cy="360"/>
            </p14:xfrm>
          </p:contentPart>
        </mc:Choice>
        <mc:Fallback xmlns="">
          <p:pic>
            <p:nvPicPr>
              <p:cNvPr id="44" name="Ink 43">
                <a:extLst>
                  <a:ext uri="{FF2B5EF4-FFF2-40B4-BE49-F238E27FC236}">
                    <a16:creationId xmlns:a16="http://schemas.microsoft.com/office/drawing/2014/main" id="{B71E6148-5041-4C9C-8CA8-5F875161FFD5}"/>
                  </a:ext>
                </a:extLst>
              </p:cNvPr>
              <p:cNvPicPr/>
              <p:nvPr/>
            </p:nvPicPr>
            <p:blipFill>
              <a:blip r:embed="rId5"/>
              <a:stretch>
                <a:fillRect/>
              </a:stretch>
            </p:blipFill>
            <p:spPr>
              <a:xfrm>
                <a:off x="1340074" y="2440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Ink 44">
                <a:extLst>
                  <a:ext uri="{FF2B5EF4-FFF2-40B4-BE49-F238E27FC236}">
                    <a16:creationId xmlns:a16="http://schemas.microsoft.com/office/drawing/2014/main" id="{3814C065-29C9-44C1-B752-D5B1B35A9312}"/>
                  </a:ext>
                </a:extLst>
              </p14:cNvPr>
              <p14:cNvContentPartPr/>
              <p14:nvPr/>
            </p14:nvContentPartPr>
            <p14:xfrm>
              <a:off x="1358074" y="2469621"/>
              <a:ext cx="3960" cy="7560"/>
            </p14:xfrm>
          </p:contentPart>
        </mc:Choice>
        <mc:Fallback xmlns="">
          <p:pic>
            <p:nvPicPr>
              <p:cNvPr id="45" name="Ink 44">
                <a:extLst>
                  <a:ext uri="{FF2B5EF4-FFF2-40B4-BE49-F238E27FC236}">
                    <a16:creationId xmlns:a16="http://schemas.microsoft.com/office/drawing/2014/main" id="{3814C065-29C9-44C1-B752-D5B1B35A9312}"/>
                  </a:ext>
                </a:extLst>
              </p:cNvPr>
              <p:cNvPicPr/>
              <p:nvPr/>
            </p:nvPicPr>
            <p:blipFill>
              <a:blip r:embed="rId42"/>
              <a:stretch>
                <a:fillRect/>
              </a:stretch>
            </p:blipFill>
            <p:spPr>
              <a:xfrm>
                <a:off x="1340074" y="2431821"/>
                <a:ext cx="39600" cy="8278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Ink 45">
                <a:extLst>
                  <a:ext uri="{FF2B5EF4-FFF2-40B4-BE49-F238E27FC236}">
                    <a16:creationId xmlns:a16="http://schemas.microsoft.com/office/drawing/2014/main" id="{B022491C-8DD7-4A59-A51D-EBB44AF8D6D6}"/>
                  </a:ext>
                </a:extLst>
              </p14:cNvPr>
              <p14:cNvContentPartPr/>
              <p14:nvPr/>
            </p14:nvContentPartPr>
            <p14:xfrm>
              <a:off x="1367074" y="2458821"/>
              <a:ext cx="360" cy="360"/>
            </p14:xfrm>
          </p:contentPart>
        </mc:Choice>
        <mc:Fallback xmlns="">
          <p:pic>
            <p:nvPicPr>
              <p:cNvPr id="46" name="Ink 45">
                <a:extLst>
                  <a:ext uri="{FF2B5EF4-FFF2-40B4-BE49-F238E27FC236}">
                    <a16:creationId xmlns:a16="http://schemas.microsoft.com/office/drawing/2014/main" id="{B022491C-8DD7-4A59-A51D-EBB44AF8D6D6}"/>
                  </a:ext>
                </a:extLst>
              </p:cNvPr>
              <p:cNvPicPr/>
              <p:nvPr/>
            </p:nvPicPr>
            <p:blipFill>
              <a:blip r:embed="rId5"/>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4E01E5C4-285C-4A20-9BC5-F4FC588AE92A}"/>
                  </a:ext>
                </a:extLst>
              </p14:cNvPr>
              <p14:cNvContentPartPr/>
              <p14:nvPr/>
            </p14:nvContentPartPr>
            <p14:xfrm>
              <a:off x="1367074" y="2458821"/>
              <a:ext cx="360" cy="360"/>
            </p14:xfrm>
          </p:contentPart>
        </mc:Choice>
        <mc:Fallback xmlns="">
          <p:pic>
            <p:nvPicPr>
              <p:cNvPr id="47" name="Ink 46">
                <a:extLst>
                  <a:ext uri="{FF2B5EF4-FFF2-40B4-BE49-F238E27FC236}">
                    <a16:creationId xmlns:a16="http://schemas.microsoft.com/office/drawing/2014/main" id="{4E01E5C4-285C-4A20-9BC5-F4FC588AE92A}"/>
                  </a:ext>
                </a:extLst>
              </p:cNvPr>
              <p:cNvPicPr/>
              <p:nvPr/>
            </p:nvPicPr>
            <p:blipFill>
              <a:blip r:embed="rId5"/>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Ink 47">
                <a:extLst>
                  <a:ext uri="{FF2B5EF4-FFF2-40B4-BE49-F238E27FC236}">
                    <a16:creationId xmlns:a16="http://schemas.microsoft.com/office/drawing/2014/main" id="{16F59F06-4EC6-4CAF-9B28-025293CF42E0}"/>
                  </a:ext>
                </a:extLst>
              </p14:cNvPr>
              <p14:cNvContentPartPr/>
              <p14:nvPr/>
            </p14:nvContentPartPr>
            <p14:xfrm>
              <a:off x="1367074" y="2458821"/>
              <a:ext cx="360" cy="360"/>
            </p14:xfrm>
          </p:contentPart>
        </mc:Choice>
        <mc:Fallback xmlns="">
          <p:pic>
            <p:nvPicPr>
              <p:cNvPr id="48" name="Ink 47">
                <a:extLst>
                  <a:ext uri="{FF2B5EF4-FFF2-40B4-BE49-F238E27FC236}">
                    <a16:creationId xmlns:a16="http://schemas.microsoft.com/office/drawing/2014/main" id="{16F59F06-4EC6-4CAF-9B28-025293CF42E0}"/>
                  </a:ext>
                </a:extLst>
              </p:cNvPr>
              <p:cNvPicPr/>
              <p:nvPr/>
            </p:nvPicPr>
            <p:blipFill>
              <a:blip r:embed="rId5"/>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80CA8EB8-0E79-4DBE-894D-9330709C846C}"/>
                  </a:ext>
                </a:extLst>
              </p14:cNvPr>
              <p14:cNvContentPartPr/>
              <p14:nvPr/>
            </p14:nvContentPartPr>
            <p14:xfrm>
              <a:off x="1367074" y="2458821"/>
              <a:ext cx="360" cy="360"/>
            </p14:xfrm>
          </p:contentPart>
        </mc:Choice>
        <mc:Fallback xmlns="">
          <p:pic>
            <p:nvPicPr>
              <p:cNvPr id="49" name="Ink 48">
                <a:extLst>
                  <a:ext uri="{FF2B5EF4-FFF2-40B4-BE49-F238E27FC236}">
                    <a16:creationId xmlns:a16="http://schemas.microsoft.com/office/drawing/2014/main" id="{80CA8EB8-0E79-4DBE-894D-9330709C846C}"/>
                  </a:ext>
                </a:extLst>
              </p:cNvPr>
              <p:cNvPicPr/>
              <p:nvPr/>
            </p:nvPicPr>
            <p:blipFill>
              <a:blip r:embed="rId5"/>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4DD73E20-CBC7-40EC-8EE9-90AD654C3EC0}"/>
                  </a:ext>
                </a:extLst>
              </p14:cNvPr>
              <p14:cNvContentPartPr/>
              <p14:nvPr/>
            </p14:nvContentPartPr>
            <p14:xfrm>
              <a:off x="1367074" y="2458821"/>
              <a:ext cx="360" cy="360"/>
            </p14:xfrm>
          </p:contentPart>
        </mc:Choice>
        <mc:Fallback xmlns="">
          <p:pic>
            <p:nvPicPr>
              <p:cNvPr id="50" name="Ink 49">
                <a:extLst>
                  <a:ext uri="{FF2B5EF4-FFF2-40B4-BE49-F238E27FC236}">
                    <a16:creationId xmlns:a16="http://schemas.microsoft.com/office/drawing/2014/main" id="{4DD73E20-CBC7-40EC-8EE9-90AD654C3EC0}"/>
                  </a:ext>
                </a:extLst>
              </p:cNvPr>
              <p:cNvPicPr/>
              <p:nvPr/>
            </p:nvPicPr>
            <p:blipFill>
              <a:blip r:embed="rId15"/>
              <a:stretch>
                <a:fillRect/>
              </a:stretch>
            </p:blipFill>
            <p:spPr>
              <a:xfrm>
                <a:off x="1349074" y="242282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96D76F8D-8FD2-431A-8654-6DD97D95D38B}"/>
                  </a:ext>
                </a:extLst>
              </p14:cNvPr>
              <p14:cNvContentPartPr/>
              <p14:nvPr/>
            </p14:nvContentPartPr>
            <p14:xfrm>
              <a:off x="8388514" y="3311301"/>
              <a:ext cx="18720" cy="532080"/>
            </p14:xfrm>
          </p:contentPart>
        </mc:Choice>
        <mc:Fallback xmlns="">
          <p:pic>
            <p:nvPicPr>
              <p:cNvPr id="33" name="Ink 32">
                <a:extLst>
                  <a:ext uri="{FF2B5EF4-FFF2-40B4-BE49-F238E27FC236}">
                    <a16:creationId xmlns:a16="http://schemas.microsoft.com/office/drawing/2014/main" id="{96D76F8D-8FD2-431A-8654-6DD97D95D38B}"/>
                  </a:ext>
                </a:extLst>
              </p:cNvPr>
              <p:cNvPicPr/>
              <p:nvPr/>
            </p:nvPicPr>
            <p:blipFill>
              <a:blip r:embed="rId49"/>
              <a:stretch>
                <a:fillRect/>
              </a:stretch>
            </p:blipFill>
            <p:spPr>
              <a:xfrm>
                <a:off x="8370514" y="3275325"/>
                <a:ext cx="54360" cy="60367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3A2F3977-EC19-48E4-A5AE-F95C94FC40D5}"/>
                  </a:ext>
                </a:extLst>
              </p14:cNvPr>
              <p14:cNvContentPartPr/>
              <p14:nvPr/>
            </p14:nvContentPartPr>
            <p14:xfrm>
              <a:off x="8406874" y="3852741"/>
              <a:ext cx="360" cy="360"/>
            </p14:xfrm>
          </p:contentPart>
        </mc:Choice>
        <mc:Fallback xmlns="">
          <p:pic>
            <p:nvPicPr>
              <p:cNvPr id="34" name="Ink 33">
                <a:extLst>
                  <a:ext uri="{FF2B5EF4-FFF2-40B4-BE49-F238E27FC236}">
                    <a16:creationId xmlns:a16="http://schemas.microsoft.com/office/drawing/2014/main" id="{3A2F3977-EC19-48E4-A5AE-F95C94FC40D5}"/>
                  </a:ext>
                </a:extLst>
              </p:cNvPr>
              <p:cNvPicPr/>
              <p:nvPr/>
            </p:nvPicPr>
            <p:blipFill>
              <a:blip r:embed="rId5"/>
              <a:stretch>
                <a:fillRect/>
              </a:stretch>
            </p:blipFill>
            <p:spPr>
              <a:xfrm>
                <a:off x="8388874" y="381674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 name="Ink 2">
                <a:extLst>
                  <a:ext uri="{FF2B5EF4-FFF2-40B4-BE49-F238E27FC236}">
                    <a16:creationId xmlns:a16="http://schemas.microsoft.com/office/drawing/2014/main" id="{A8231034-440E-435C-8EED-E1EE9D6C430B}"/>
                  </a:ext>
                </a:extLst>
              </p14:cNvPr>
              <p14:cNvContentPartPr/>
              <p14:nvPr/>
            </p14:nvContentPartPr>
            <p14:xfrm>
              <a:off x="1091674" y="1864461"/>
              <a:ext cx="360" cy="360"/>
            </p14:xfrm>
          </p:contentPart>
        </mc:Choice>
        <mc:Fallback xmlns="">
          <p:pic>
            <p:nvPicPr>
              <p:cNvPr id="3" name="Ink 2">
                <a:extLst>
                  <a:ext uri="{FF2B5EF4-FFF2-40B4-BE49-F238E27FC236}">
                    <a16:creationId xmlns:a16="http://schemas.microsoft.com/office/drawing/2014/main" id="{A8231034-440E-435C-8EED-E1EE9D6C430B}"/>
                  </a:ext>
                </a:extLst>
              </p:cNvPr>
              <p:cNvPicPr/>
              <p:nvPr/>
            </p:nvPicPr>
            <p:blipFill>
              <a:blip r:embed="rId5"/>
              <a:stretch>
                <a:fillRect/>
              </a:stretch>
            </p:blipFill>
            <p:spPr>
              <a:xfrm>
                <a:off x="1073674" y="1828461"/>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 name="Ink 16">
                <a:extLst>
                  <a:ext uri="{FF2B5EF4-FFF2-40B4-BE49-F238E27FC236}">
                    <a16:creationId xmlns:a16="http://schemas.microsoft.com/office/drawing/2014/main" id="{6716B02D-43AE-42CE-9520-90BB84845F8A}"/>
                  </a:ext>
                </a:extLst>
              </p14:cNvPr>
              <p14:cNvContentPartPr/>
              <p14:nvPr/>
            </p14:nvContentPartPr>
            <p14:xfrm>
              <a:off x="1091674" y="1864461"/>
              <a:ext cx="360" cy="360"/>
            </p14:xfrm>
          </p:contentPart>
        </mc:Choice>
        <mc:Fallback xmlns="">
          <p:pic>
            <p:nvPicPr>
              <p:cNvPr id="17" name="Ink 16">
                <a:extLst>
                  <a:ext uri="{FF2B5EF4-FFF2-40B4-BE49-F238E27FC236}">
                    <a16:creationId xmlns:a16="http://schemas.microsoft.com/office/drawing/2014/main" id="{6716B02D-43AE-42CE-9520-90BB84845F8A}"/>
                  </a:ext>
                </a:extLst>
              </p:cNvPr>
              <p:cNvPicPr/>
              <p:nvPr/>
            </p:nvPicPr>
            <p:blipFill>
              <a:blip r:embed="rId5"/>
              <a:stretch>
                <a:fillRect/>
              </a:stretch>
            </p:blipFill>
            <p:spPr>
              <a:xfrm>
                <a:off x="1073674" y="1828461"/>
                <a:ext cx="36000" cy="72000"/>
              </a:xfrm>
              <a:prstGeom prst="rect">
                <a:avLst/>
              </a:prstGeom>
            </p:spPr>
          </p:pic>
        </mc:Fallback>
      </mc:AlternateContent>
      <p:pic>
        <p:nvPicPr>
          <p:cNvPr id="22" name="Picture 21">
            <a:extLst>
              <a:ext uri="{FF2B5EF4-FFF2-40B4-BE49-F238E27FC236}">
                <a16:creationId xmlns:a16="http://schemas.microsoft.com/office/drawing/2014/main" id="{26C70AD0-1CCD-4872-A6F1-31098571A2D3}"/>
              </a:ext>
            </a:extLst>
          </p:cNvPr>
          <p:cNvPicPr>
            <a:picLocks noChangeAspect="1"/>
          </p:cNvPicPr>
          <p:nvPr/>
        </p:nvPicPr>
        <p:blipFill>
          <a:blip r:embed="rId53"/>
          <a:stretch>
            <a:fillRect/>
          </a:stretch>
        </p:blipFill>
        <p:spPr>
          <a:xfrm>
            <a:off x="255662" y="1671053"/>
            <a:ext cx="11385475" cy="4836159"/>
          </a:xfrm>
          <a:prstGeom prst="rect">
            <a:avLst/>
          </a:prstGeom>
        </p:spPr>
      </p:pic>
    </p:spTree>
    <p:extLst>
      <p:ext uri="{BB962C8B-B14F-4D97-AF65-F5344CB8AC3E}">
        <p14:creationId xmlns:p14="http://schemas.microsoft.com/office/powerpoint/2010/main" val="351162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17478" y="558036"/>
            <a:ext cx="10171536" cy="880947"/>
          </a:xfrm>
        </p:spPr>
        <p:txBody>
          <a:bodyPr vert="horz" wrap="square" lIns="0" tIns="0" rIns="0" bIns="0" rtlCol="0" anchor="b" anchorCtr="0">
            <a:normAutofit/>
          </a:bodyPr>
          <a:lstStyle/>
          <a:p>
            <a:pPr>
              <a:lnSpc>
                <a:spcPct val="100000"/>
              </a:lnSpc>
            </a:pPr>
            <a:r>
              <a:rPr lang="en-US" sz="4800" dirty="0">
                <a:solidFill>
                  <a:schemeClr val="bg1"/>
                </a:solidFill>
              </a:rPr>
              <a:t>Automate manual process</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pic>
        <p:nvPicPr>
          <p:cNvPr id="7" name="Picture 6">
            <a:extLst>
              <a:ext uri="{FF2B5EF4-FFF2-40B4-BE49-F238E27FC236}">
                <a16:creationId xmlns:a16="http://schemas.microsoft.com/office/drawing/2014/main" id="{D038DC38-7727-4351-8B0B-76E162E5FA3B}"/>
              </a:ext>
            </a:extLst>
          </p:cNvPr>
          <p:cNvPicPr>
            <a:picLocks noChangeAspect="1"/>
          </p:cNvPicPr>
          <p:nvPr/>
        </p:nvPicPr>
        <p:blipFill>
          <a:blip r:embed="rId3"/>
          <a:stretch>
            <a:fillRect/>
          </a:stretch>
        </p:blipFill>
        <p:spPr>
          <a:xfrm>
            <a:off x="517478" y="1772563"/>
            <a:ext cx="10171536" cy="4043079"/>
          </a:xfrm>
          <a:prstGeom prst="rect">
            <a:avLst/>
          </a:prstGeom>
        </p:spPr>
      </p:pic>
    </p:spTree>
    <p:extLst>
      <p:ext uri="{BB962C8B-B14F-4D97-AF65-F5344CB8AC3E}">
        <p14:creationId xmlns:p14="http://schemas.microsoft.com/office/powerpoint/2010/main" val="367284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17478" y="558037"/>
            <a:ext cx="10171536" cy="726477"/>
          </a:xfrm>
        </p:spPr>
        <p:txBody>
          <a:bodyPr vert="horz" wrap="square" lIns="0" tIns="0" rIns="0" bIns="0" rtlCol="0" anchor="b" anchorCtr="0">
            <a:normAutofit fontScale="90000"/>
          </a:bodyPr>
          <a:lstStyle/>
          <a:p>
            <a:pPr>
              <a:lnSpc>
                <a:spcPct val="100000"/>
              </a:lnSpc>
            </a:pPr>
            <a:r>
              <a:rPr lang="en-US" sz="4800" dirty="0">
                <a:solidFill>
                  <a:schemeClr val="bg1"/>
                </a:solidFill>
              </a:rPr>
              <a:t>Joining Nessus and NMAP</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34</a:t>
            </a:fld>
            <a:endParaRPr lang="en-US">
              <a:solidFill>
                <a:schemeClr val="tx1">
                  <a:alpha val="80000"/>
                </a:schemeClr>
              </a:solidFill>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5" name="TextBox 4">
            <a:extLst>
              <a:ext uri="{FF2B5EF4-FFF2-40B4-BE49-F238E27FC236}">
                <a16:creationId xmlns:a16="http://schemas.microsoft.com/office/drawing/2014/main" id="{57A43A6E-E4EA-4FB6-88EB-C90478EF22E1}"/>
              </a:ext>
            </a:extLst>
          </p:cNvPr>
          <p:cNvSpPr txBox="1"/>
          <p:nvPr/>
        </p:nvSpPr>
        <p:spPr>
          <a:xfrm>
            <a:off x="550862" y="1656170"/>
            <a:ext cx="8342767" cy="5078313"/>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Search target machine for vulnerabilities using NESSUS</a:t>
            </a:r>
          </a:p>
          <a:p>
            <a:pPr marL="285750" indent="-285750">
              <a:buFont typeface="Arial" panose="020B0604020202020204" pitchFamily="34" charset="0"/>
              <a:buChar char="•"/>
            </a:pPr>
            <a:r>
              <a:rPr lang="en-US" sz="2400" dirty="0">
                <a:solidFill>
                  <a:schemeClr val="bg1"/>
                </a:solidFill>
              </a:rPr>
              <a:t>Find open ports on target machine using NMAP</a:t>
            </a:r>
          </a:p>
          <a:p>
            <a:pPr marL="285750" indent="-285750">
              <a:buFont typeface="Arial" panose="020B0604020202020204" pitchFamily="34" charset="0"/>
              <a:buChar char="•"/>
            </a:pPr>
            <a:r>
              <a:rPr lang="en-US" sz="2400" dirty="0">
                <a:solidFill>
                  <a:schemeClr val="bg1"/>
                </a:solidFill>
              </a:rPr>
              <a:t>Find for those vulnerabilities with open ports and available services</a:t>
            </a:r>
          </a:p>
          <a:p>
            <a:pPr marL="285750" indent="-285750">
              <a:buFont typeface="Arial" panose="020B0604020202020204" pitchFamily="34" charset="0"/>
              <a:buChar char="•"/>
            </a:pPr>
            <a:r>
              <a:rPr lang="en-US" sz="2400" dirty="0">
                <a:solidFill>
                  <a:schemeClr val="bg1"/>
                </a:solidFill>
              </a:rPr>
              <a:t>NMAP may suggest </a:t>
            </a:r>
            <a:r>
              <a:rPr lang="en-US" sz="2400" dirty="0" err="1">
                <a:solidFill>
                  <a:schemeClr val="bg1"/>
                </a:solidFill>
              </a:rPr>
              <a:t>ssh</a:t>
            </a:r>
            <a:r>
              <a:rPr lang="en-US" sz="2400" dirty="0">
                <a:solidFill>
                  <a:schemeClr val="bg1"/>
                </a:solidFill>
              </a:rPr>
              <a:t> port 22 is open</a:t>
            </a:r>
          </a:p>
          <a:p>
            <a:pPr marL="285750" indent="-285750">
              <a:buFont typeface="Arial" panose="020B0604020202020204" pitchFamily="34" charset="0"/>
              <a:buChar char="•"/>
            </a:pPr>
            <a:r>
              <a:rPr lang="en-US" sz="2400" dirty="0">
                <a:solidFill>
                  <a:schemeClr val="bg1"/>
                </a:solidFill>
              </a:rPr>
              <a:t>Narrow down </a:t>
            </a:r>
            <a:r>
              <a:rPr lang="en-US" sz="2400" dirty="0" err="1">
                <a:solidFill>
                  <a:schemeClr val="bg1"/>
                </a:solidFill>
              </a:rPr>
              <a:t>nessus</a:t>
            </a:r>
            <a:r>
              <a:rPr lang="en-US" sz="2400" dirty="0">
                <a:solidFill>
                  <a:schemeClr val="bg1"/>
                </a:solidFill>
              </a:rPr>
              <a:t> result to look for </a:t>
            </a:r>
            <a:r>
              <a:rPr lang="en-US" sz="2400" dirty="0" err="1">
                <a:solidFill>
                  <a:schemeClr val="bg1"/>
                </a:solidFill>
              </a:rPr>
              <a:t>ssh</a:t>
            </a:r>
            <a:r>
              <a:rPr lang="en-US" sz="2400" dirty="0">
                <a:solidFill>
                  <a:schemeClr val="bg1"/>
                </a:solidFill>
              </a:rPr>
              <a:t> only</a:t>
            </a:r>
          </a:p>
          <a:p>
            <a:pPr marL="742950" lvl="1" indent="-285750">
              <a:buFont typeface="Arial" panose="020B0604020202020204" pitchFamily="34" charset="0"/>
              <a:buChar char="•"/>
            </a:pPr>
            <a:r>
              <a:rPr lang="en-US" sz="2400" dirty="0" err="1">
                <a:solidFill>
                  <a:schemeClr val="bg1"/>
                </a:solidFill>
              </a:rPr>
              <a:t>Msfconsole</a:t>
            </a:r>
            <a:r>
              <a:rPr lang="en-US" sz="2400" dirty="0">
                <a:solidFill>
                  <a:schemeClr val="bg1"/>
                </a:solidFill>
              </a:rPr>
              <a:t> –q –x vulns –s </a:t>
            </a:r>
            <a:r>
              <a:rPr lang="en-US" sz="2400" dirty="0" err="1">
                <a:solidFill>
                  <a:schemeClr val="bg1"/>
                </a:solidFill>
              </a:rPr>
              <a:t>ssh</a:t>
            </a:r>
            <a:r>
              <a:rPr lang="en-US" sz="2400" dirty="0">
                <a:solidFill>
                  <a:schemeClr val="bg1"/>
                </a:solidFill>
              </a:rPr>
              <a:t> –p 22 –o data/vulns_ssh.txt</a:t>
            </a:r>
          </a:p>
          <a:p>
            <a:pPr marL="285750" indent="-285750">
              <a:buFont typeface="Arial" panose="020B0604020202020204" pitchFamily="34" charset="0"/>
              <a:buChar char="•"/>
            </a:pPr>
            <a:r>
              <a:rPr lang="en-US" sz="2400" dirty="0">
                <a:solidFill>
                  <a:schemeClr val="bg1"/>
                </a:solidFill>
              </a:rPr>
              <a:t>Use these narrow down results to match with available exploits in </a:t>
            </a:r>
            <a:r>
              <a:rPr lang="en-US" sz="2400" dirty="0" err="1">
                <a:solidFill>
                  <a:schemeClr val="bg1"/>
                </a:solidFill>
              </a:rPr>
              <a:t>metasploit</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vulnerabilities=$(awk 'BEGIN { FS=" " } { print $2 }' data/vulns_ssh.txt)</a:t>
            </a:r>
          </a:p>
          <a:p>
            <a:pPr marL="742950" lvl="1" indent="-285750">
              <a:buFont typeface="Arial" panose="020B0604020202020204" pitchFamily="34" charset="0"/>
              <a:buChar char="•"/>
            </a:pPr>
            <a:endParaRPr lang="en-US" sz="2400" dirty="0">
              <a:solidFill>
                <a:schemeClr val="bg1"/>
              </a:solidFill>
            </a:endParaRP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01361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91110" y="113888"/>
            <a:ext cx="10171536" cy="726477"/>
          </a:xfrm>
        </p:spPr>
        <p:txBody>
          <a:bodyPr vert="horz" wrap="square" lIns="0" tIns="0" rIns="0" bIns="0" rtlCol="0" anchor="b" anchorCtr="0">
            <a:normAutofit fontScale="90000"/>
          </a:bodyPr>
          <a:lstStyle/>
          <a:p>
            <a:pPr>
              <a:lnSpc>
                <a:spcPct val="100000"/>
              </a:lnSpc>
            </a:pPr>
            <a:r>
              <a:rPr lang="en-US" sz="4800" dirty="0">
                <a:solidFill>
                  <a:schemeClr val="bg1"/>
                </a:solidFill>
              </a:rPr>
              <a:t>Auto exploitation</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35</a:t>
            </a:fld>
            <a:endParaRPr lang="en-US">
              <a:solidFill>
                <a:schemeClr val="tx1">
                  <a:alpha val="80000"/>
                </a:schemeClr>
              </a:solidFill>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5" name="TextBox 4">
            <a:extLst>
              <a:ext uri="{FF2B5EF4-FFF2-40B4-BE49-F238E27FC236}">
                <a16:creationId xmlns:a16="http://schemas.microsoft.com/office/drawing/2014/main" id="{57A43A6E-E4EA-4FB6-88EB-C90478EF22E1}"/>
              </a:ext>
            </a:extLst>
          </p:cNvPr>
          <p:cNvSpPr txBox="1"/>
          <p:nvPr/>
        </p:nvSpPr>
        <p:spPr>
          <a:xfrm>
            <a:off x="391110" y="1028789"/>
            <a:ext cx="10401138" cy="5632311"/>
          </a:xfrm>
          <a:prstGeom prst="rect">
            <a:avLst/>
          </a:prstGeom>
          <a:noFill/>
        </p:spPr>
        <p:txBody>
          <a:bodyPr wrap="square" rtlCol="0">
            <a:spAutoFit/>
          </a:bodyPr>
          <a:lstStyle/>
          <a:p>
            <a:r>
              <a:rPr lang="en-US" sz="2400" dirty="0">
                <a:solidFill>
                  <a:schemeClr val="bg1"/>
                </a:solidFill>
              </a:rPr>
              <a:t>vulnerabilities=$(awk 'BEGIN { FS=" " } { print $2 }' data/ssh.txt)</a:t>
            </a:r>
          </a:p>
          <a:p>
            <a:r>
              <a:rPr lang="en-US" sz="2400" dirty="0">
                <a:solidFill>
                  <a:schemeClr val="bg1"/>
                </a:solidFill>
              </a:rPr>
              <a:t>for </a:t>
            </a:r>
            <a:r>
              <a:rPr lang="en-US" sz="2400" dirty="0" err="1">
                <a:solidFill>
                  <a:schemeClr val="bg1"/>
                </a:solidFill>
              </a:rPr>
              <a:t>vulner</a:t>
            </a:r>
            <a:r>
              <a:rPr lang="en-US" sz="2400" dirty="0">
                <a:solidFill>
                  <a:schemeClr val="bg1"/>
                </a:solidFill>
              </a:rPr>
              <a:t> in $vulnerabilities</a:t>
            </a:r>
          </a:p>
          <a:p>
            <a:r>
              <a:rPr lang="en-US" sz="2400" dirty="0">
                <a:solidFill>
                  <a:schemeClr val="bg1"/>
                </a:solidFill>
              </a:rPr>
              <a:t>do</a:t>
            </a:r>
          </a:p>
          <a:p>
            <a:r>
              <a:rPr lang="en-US" sz="2400" dirty="0">
                <a:solidFill>
                  <a:schemeClr val="bg1"/>
                </a:solidFill>
              </a:rPr>
              <a:t>#Run Command ssh_login.sh</a:t>
            </a:r>
          </a:p>
          <a:p>
            <a:r>
              <a:rPr lang="en-US" sz="2400" dirty="0">
                <a:solidFill>
                  <a:schemeClr val="bg1"/>
                </a:solidFill>
              </a:rPr>
              <a:t>Command $</a:t>
            </a:r>
            <a:r>
              <a:rPr lang="en-US" sz="2400" dirty="0" err="1">
                <a:solidFill>
                  <a:schemeClr val="bg1"/>
                </a:solidFill>
              </a:rPr>
              <a:t>vulner</a:t>
            </a:r>
            <a:endParaRPr lang="en-US" sz="2400" dirty="0">
              <a:solidFill>
                <a:schemeClr val="bg1"/>
              </a:solidFill>
            </a:endParaRPr>
          </a:p>
          <a:p>
            <a:r>
              <a:rPr lang="en-US" sz="2400" dirty="0">
                <a:solidFill>
                  <a:schemeClr val="bg1"/>
                </a:solidFill>
              </a:rPr>
              <a:t>done</a:t>
            </a:r>
          </a:p>
          <a:p>
            <a:endParaRPr lang="en-US" sz="2400" dirty="0">
              <a:solidFill>
                <a:schemeClr val="bg1"/>
              </a:solidFill>
            </a:endParaRPr>
          </a:p>
          <a:p>
            <a:r>
              <a:rPr lang="en-US" sz="2400" dirty="0">
                <a:solidFill>
                  <a:schemeClr val="bg1"/>
                </a:solidFill>
              </a:rPr>
              <a:t>Exploit script (like ssh_login.sh) is needed to set options for each possible exploit</a:t>
            </a:r>
          </a:p>
          <a:p>
            <a:r>
              <a:rPr lang="en-US" sz="2400" dirty="0">
                <a:solidFill>
                  <a:schemeClr val="bg1"/>
                </a:solidFill>
              </a:rPr>
              <a:t>USERNAME=pi</a:t>
            </a:r>
          </a:p>
          <a:p>
            <a:r>
              <a:rPr lang="en-US" sz="2400" dirty="0">
                <a:solidFill>
                  <a:schemeClr val="bg1"/>
                </a:solidFill>
              </a:rPr>
              <a:t>VERBOSE=true</a:t>
            </a:r>
          </a:p>
          <a:p>
            <a:r>
              <a:rPr lang="en-US" sz="2400" dirty="0">
                <a:solidFill>
                  <a:schemeClr val="bg1"/>
                </a:solidFill>
              </a:rPr>
              <a:t>EXPLOIT_NAME='auxiliary/scanner/</a:t>
            </a:r>
            <a:r>
              <a:rPr lang="en-US" sz="2400" dirty="0" err="1">
                <a:solidFill>
                  <a:schemeClr val="bg1"/>
                </a:solidFill>
              </a:rPr>
              <a:t>ssh</a:t>
            </a:r>
            <a:r>
              <a:rPr lang="en-US" sz="2400" dirty="0">
                <a:solidFill>
                  <a:schemeClr val="bg1"/>
                </a:solidFill>
              </a:rPr>
              <a:t>/</a:t>
            </a:r>
            <a:r>
              <a:rPr lang="en-US" sz="2400" dirty="0" err="1">
                <a:solidFill>
                  <a:schemeClr val="bg1"/>
                </a:solidFill>
              </a:rPr>
              <a:t>ssh_login</a:t>
            </a:r>
            <a:r>
              <a:rPr lang="en-US" sz="2400" dirty="0">
                <a:solidFill>
                  <a:schemeClr val="bg1"/>
                </a:solidFill>
              </a:rPr>
              <a:t>'</a:t>
            </a:r>
          </a:p>
          <a:p>
            <a:r>
              <a:rPr lang="en-US" sz="2400" dirty="0" err="1">
                <a:solidFill>
                  <a:schemeClr val="bg1"/>
                </a:solidFill>
              </a:rPr>
              <a:t>msfconsole</a:t>
            </a:r>
            <a:r>
              <a:rPr lang="en-US" sz="2400" dirty="0">
                <a:solidFill>
                  <a:schemeClr val="bg1"/>
                </a:solidFill>
              </a:rPr>
              <a:t> -q -x "use auxiliary/scanner/</a:t>
            </a:r>
            <a:r>
              <a:rPr lang="en-US" sz="2400" dirty="0" err="1">
                <a:solidFill>
                  <a:schemeClr val="bg1"/>
                </a:solidFill>
              </a:rPr>
              <a:t>ssh</a:t>
            </a:r>
            <a:r>
              <a:rPr lang="en-US" sz="2400" dirty="0">
                <a:solidFill>
                  <a:schemeClr val="bg1"/>
                </a:solidFill>
              </a:rPr>
              <a:t>/</a:t>
            </a:r>
            <a:r>
              <a:rPr lang="en-US" sz="2400" dirty="0" err="1">
                <a:solidFill>
                  <a:schemeClr val="bg1"/>
                </a:solidFill>
              </a:rPr>
              <a:t>ssh_login</a:t>
            </a:r>
            <a:r>
              <a:rPr lang="en-US" sz="2400" dirty="0">
                <a:solidFill>
                  <a:schemeClr val="bg1"/>
                </a:solidFill>
              </a:rPr>
              <a:t>; set RHOSTS $TARGET_IP_ADDRESS; set RPORT $TARGET_PORT_NUM; set USERNAME $USERNAME; set PASS_FILE $PASS_FILE; set THREADS $THEADS; set VERBOSE $VERBOSE; set STOP_ON_SUCCESS $STOP_ON_SUCCESS; exploit;“</a:t>
            </a:r>
          </a:p>
        </p:txBody>
      </p:sp>
    </p:spTree>
    <p:extLst>
      <p:ext uri="{BB962C8B-B14F-4D97-AF65-F5344CB8AC3E}">
        <p14:creationId xmlns:p14="http://schemas.microsoft.com/office/powerpoint/2010/main" val="3172197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39517" y="432740"/>
            <a:ext cx="10171536" cy="880947"/>
          </a:xfrm>
        </p:spPr>
        <p:txBody>
          <a:bodyPr vert="horz" wrap="square" lIns="0" tIns="0" rIns="0" bIns="0" rtlCol="0" anchor="b" anchorCtr="0">
            <a:normAutofit/>
          </a:bodyPr>
          <a:lstStyle/>
          <a:p>
            <a:pPr>
              <a:lnSpc>
                <a:spcPct val="100000"/>
              </a:lnSpc>
            </a:pPr>
            <a:r>
              <a:rPr lang="en-US" sz="4800" dirty="0">
                <a:solidFill>
                  <a:schemeClr val="bg1"/>
                </a:solidFill>
              </a:rPr>
              <a:t>Auto exploit using Bash Scripts </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1451992" y="5638799"/>
            <a:ext cx="423008" cy="454025"/>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36</a:t>
            </a:fld>
            <a:endParaRPr lang="en-US">
              <a:solidFill>
                <a:schemeClr val="tx1">
                  <a:alpha val="80000"/>
                </a:schemeClr>
              </a:solidFill>
            </a:endParaRPr>
          </a:p>
        </p:txBody>
      </p:sp>
      <p:pic>
        <p:nvPicPr>
          <p:cNvPr id="8" name="Picture 7">
            <a:extLst>
              <a:ext uri="{FF2B5EF4-FFF2-40B4-BE49-F238E27FC236}">
                <a16:creationId xmlns:a16="http://schemas.microsoft.com/office/drawing/2014/main" id="{B6422CAD-94AA-41C0-AFF4-8B4238C45A12}"/>
              </a:ext>
            </a:extLst>
          </p:cNvPr>
          <p:cNvPicPr>
            <a:picLocks noChangeAspect="1"/>
          </p:cNvPicPr>
          <p:nvPr/>
        </p:nvPicPr>
        <p:blipFill>
          <a:blip r:embed="rId3"/>
          <a:stretch>
            <a:fillRect/>
          </a:stretch>
        </p:blipFill>
        <p:spPr>
          <a:xfrm>
            <a:off x="6426508" y="1587405"/>
            <a:ext cx="5391427" cy="3683189"/>
          </a:xfrm>
          <a:prstGeom prst="rect">
            <a:avLst/>
          </a:prstGeom>
        </p:spPr>
      </p:pic>
      <p:pic>
        <p:nvPicPr>
          <p:cNvPr id="10" name="Picture 9">
            <a:extLst>
              <a:ext uri="{FF2B5EF4-FFF2-40B4-BE49-F238E27FC236}">
                <a16:creationId xmlns:a16="http://schemas.microsoft.com/office/drawing/2014/main" id="{B5DEE853-C87F-413A-829A-90BB04B5144F}"/>
              </a:ext>
            </a:extLst>
          </p:cNvPr>
          <p:cNvPicPr>
            <a:picLocks noChangeAspect="1"/>
          </p:cNvPicPr>
          <p:nvPr/>
        </p:nvPicPr>
        <p:blipFill>
          <a:blip r:embed="rId4"/>
          <a:stretch>
            <a:fillRect/>
          </a:stretch>
        </p:blipFill>
        <p:spPr>
          <a:xfrm>
            <a:off x="410782" y="1901763"/>
            <a:ext cx="5905804" cy="3393393"/>
          </a:xfrm>
          <a:prstGeom prst="rect">
            <a:avLst/>
          </a:prstGeom>
        </p:spPr>
      </p:pic>
      <p:sp>
        <p:nvSpPr>
          <p:cNvPr id="25" name="Title 14">
            <a:extLst>
              <a:ext uri="{FF2B5EF4-FFF2-40B4-BE49-F238E27FC236}">
                <a16:creationId xmlns:a16="http://schemas.microsoft.com/office/drawing/2014/main" id="{F4A4B7F8-29F6-4D4D-920D-690A7B26B308}"/>
              </a:ext>
            </a:extLst>
          </p:cNvPr>
          <p:cNvSpPr txBox="1">
            <a:spLocks/>
          </p:cNvSpPr>
          <p:nvPr/>
        </p:nvSpPr>
        <p:spPr>
          <a:xfrm>
            <a:off x="391917" y="5636105"/>
            <a:ext cx="10171536" cy="88094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1800" dirty="0">
                <a:solidFill>
                  <a:schemeClr val="bg1"/>
                </a:solidFill>
                <a:latin typeface="Abadi" panose="020B0604020202020204" pitchFamily="34" charset="0"/>
              </a:rPr>
              <a:t>Scripts executing search, match and exploit </a:t>
            </a:r>
          </a:p>
        </p:txBody>
      </p:sp>
    </p:spTree>
    <p:extLst>
      <p:ext uri="{BB962C8B-B14F-4D97-AF65-F5344CB8AC3E}">
        <p14:creationId xmlns:p14="http://schemas.microsoft.com/office/powerpoint/2010/main" val="4111353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39517" y="432740"/>
            <a:ext cx="10171536" cy="880947"/>
          </a:xfrm>
        </p:spPr>
        <p:txBody>
          <a:bodyPr vert="horz" wrap="square" lIns="0" tIns="0" rIns="0" bIns="0" rtlCol="0" anchor="b" anchorCtr="0">
            <a:normAutofit/>
          </a:bodyPr>
          <a:lstStyle/>
          <a:p>
            <a:pPr>
              <a:lnSpc>
                <a:spcPct val="100000"/>
              </a:lnSpc>
            </a:pPr>
            <a:r>
              <a:rPr lang="en-US" sz="4800" dirty="0">
                <a:solidFill>
                  <a:schemeClr val="bg1"/>
                </a:solidFill>
              </a:rPr>
              <a:t>One step auto exploitation </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1451992" y="5638799"/>
            <a:ext cx="423008" cy="454025"/>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37</a:t>
            </a:fld>
            <a:endParaRPr lang="en-US">
              <a:solidFill>
                <a:schemeClr val="tx1">
                  <a:alpha val="80000"/>
                </a:schemeClr>
              </a:solidFill>
            </a:endParaRPr>
          </a:p>
        </p:txBody>
      </p:sp>
      <p:sp>
        <p:nvSpPr>
          <p:cNvPr id="25" name="Title 14">
            <a:extLst>
              <a:ext uri="{FF2B5EF4-FFF2-40B4-BE49-F238E27FC236}">
                <a16:creationId xmlns:a16="http://schemas.microsoft.com/office/drawing/2014/main" id="{F4A4B7F8-29F6-4D4D-920D-690A7B26B308}"/>
              </a:ext>
            </a:extLst>
          </p:cNvPr>
          <p:cNvSpPr txBox="1">
            <a:spLocks/>
          </p:cNvSpPr>
          <p:nvPr/>
        </p:nvSpPr>
        <p:spPr>
          <a:xfrm>
            <a:off x="391917" y="5636105"/>
            <a:ext cx="10171536" cy="88094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1800" dirty="0">
                <a:solidFill>
                  <a:schemeClr val="bg1"/>
                </a:solidFill>
                <a:latin typeface="Abadi" panose="020B0604020202020204" pitchFamily="34" charset="0"/>
              </a:rPr>
              <a:t>Scripts executing search, match and exploit </a:t>
            </a:r>
          </a:p>
        </p:txBody>
      </p:sp>
      <p:pic>
        <p:nvPicPr>
          <p:cNvPr id="5" name="Picture 4">
            <a:extLst>
              <a:ext uri="{FF2B5EF4-FFF2-40B4-BE49-F238E27FC236}">
                <a16:creationId xmlns:a16="http://schemas.microsoft.com/office/drawing/2014/main" id="{ADC1C088-4BE7-435E-9B48-A5E5309640FD}"/>
              </a:ext>
            </a:extLst>
          </p:cNvPr>
          <p:cNvPicPr>
            <a:picLocks noChangeAspect="1"/>
          </p:cNvPicPr>
          <p:nvPr/>
        </p:nvPicPr>
        <p:blipFill>
          <a:blip r:embed="rId3"/>
          <a:stretch>
            <a:fillRect/>
          </a:stretch>
        </p:blipFill>
        <p:spPr>
          <a:xfrm>
            <a:off x="660400" y="1872840"/>
            <a:ext cx="9994659" cy="2861373"/>
          </a:xfrm>
          <a:prstGeom prst="rect">
            <a:avLst/>
          </a:prstGeom>
        </p:spPr>
      </p:pic>
    </p:spTree>
    <p:extLst>
      <p:ext uri="{BB962C8B-B14F-4D97-AF65-F5344CB8AC3E}">
        <p14:creationId xmlns:p14="http://schemas.microsoft.com/office/powerpoint/2010/main" val="2152640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39517" y="432740"/>
            <a:ext cx="11401620" cy="880947"/>
          </a:xfrm>
        </p:spPr>
        <p:txBody>
          <a:bodyPr vert="horz" wrap="square" lIns="0" tIns="0" rIns="0" bIns="0" rtlCol="0" anchor="b" anchorCtr="0">
            <a:normAutofit/>
          </a:bodyPr>
          <a:lstStyle/>
          <a:p>
            <a:pPr>
              <a:lnSpc>
                <a:spcPct val="100000"/>
              </a:lnSpc>
            </a:pPr>
            <a:r>
              <a:rPr lang="en-US" sz="4800" dirty="0">
                <a:solidFill>
                  <a:schemeClr val="bg1"/>
                </a:solidFill>
              </a:rPr>
              <a:t>Using </a:t>
            </a:r>
            <a:r>
              <a:rPr lang="en-US" sz="4800" dirty="0" err="1">
                <a:solidFill>
                  <a:schemeClr val="bg1"/>
                </a:solidFill>
              </a:rPr>
              <a:t>nessus</a:t>
            </a:r>
            <a:r>
              <a:rPr lang="en-US" sz="4800" dirty="0">
                <a:solidFill>
                  <a:schemeClr val="bg1"/>
                </a:solidFill>
              </a:rPr>
              <a:t> vulnerabilities for </a:t>
            </a:r>
            <a:r>
              <a:rPr lang="en-US" sz="4800" dirty="0" err="1">
                <a:solidFill>
                  <a:schemeClr val="bg1"/>
                </a:solidFill>
              </a:rPr>
              <a:t>ssh</a:t>
            </a:r>
            <a:r>
              <a:rPr lang="en-US" sz="4800" dirty="0">
                <a:solidFill>
                  <a:schemeClr val="bg1"/>
                </a:solidFill>
              </a:rPr>
              <a:t> exploits  </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1451992" y="5638799"/>
            <a:ext cx="423008" cy="454025"/>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38</a:t>
            </a:fld>
            <a:endParaRPr lang="en-US">
              <a:solidFill>
                <a:schemeClr val="tx1">
                  <a:alpha val="80000"/>
                </a:schemeClr>
              </a:solidFill>
            </a:endParaRPr>
          </a:p>
        </p:txBody>
      </p:sp>
      <p:sp>
        <p:nvSpPr>
          <p:cNvPr id="25" name="Title 14">
            <a:extLst>
              <a:ext uri="{FF2B5EF4-FFF2-40B4-BE49-F238E27FC236}">
                <a16:creationId xmlns:a16="http://schemas.microsoft.com/office/drawing/2014/main" id="{F4A4B7F8-29F6-4D4D-920D-690A7B26B308}"/>
              </a:ext>
            </a:extLst>
          </p:cNvPr>
          <p:cNvSpPr txBox="1">
            <a:spLocks/>
          </p:cNvSpPr>
          <p:nvPr/>
        </p:nvSpPr>
        <p:spPr>
          <a:xfrm>
            <a:off x="391917" y="5636105"/>
            <a:ext cx="10171536" cy="88094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1800" dirty="0">
                <a:solidFill>
                  <a:schemeClr val="bg1"/>
                </a:solidFill>
                <a:latin typeface="Abadi" panose="020B0604020202020204" pitchFamily="34" charset="0"/>
              </a:rPr>
              <a:t>Matching exploit for </a:t>
            </a:r>
            <a:r>
              <a:rPr lang="en-US" sz="1800" dirty="0" err="1">
                <a:solidFill>
                  <a:schemeClr val="bg1"/>
                </a:solidFill>
                <a:latin typeface="Abadi" panose="020B0604020202020204" pitchFamily="34" charset="0"/>
              </a:rPr>
              <a:t>ssh</a:t>
            </a:r>
            <a:endParaRPr lang="en-US" sz="1800" dirty="0">
              <a:solidFill>
                <a:schemeClr val="bg1"/>
              </a:solidFill>
              <a:latin typeface="Abadi" panose="020B0604020202020204" pitchFamily="34" charset="0"/>
            </a:endParaRPr>
          </a:p>
        </p:txBody>
      </p:sp>
      <p:pic>
        <p:nvPicPr>
          <p:cNvPr id="6" name="Picture 5">
            <a:extLst>
              <a:ext uri="{FF2B5EF4-FFF2-40B4-BE49-F238E27FC236}">
                <a16:creationId xmlns:a16="http://schemas.microsoft.com/office/drawing/2014/main" id="{965580A4-6F86-4E64-9F7C-1338DD374F1B}"/>
              </a:ext>
            </a:extLst>
          </p:cNvPr>
          <p:cNvPicPr>
            <a:picLocks noChangeAspect="1"/>
          </p:cNvPicPr>
          <p:nvPr/>
        </p:nvPicPr>
        <p:blipFill>
          <a:blip r:embed="rId3"/>
          <a:stretch>
            <a:fillRect/>
          </a:stretch>
        </p:blipFill>
        <p:spPr>
          <a:xfrm>
            <a:off x="317000" y="1468902"/>
            <a:ext cx="7848722" cy="4228657"/>
          </a:xfrm>
          <a:prstGeom prst="rect">
            <a:avLst/>
          </a:prstGeom>
        </p:spPr>
      </p:pic>
    </p:spTree>
    <p:extLst>
      <p:ext uri="{BB962C8B-B14F-4D97-AF65-F5344CB8AC3E}">
        <p14:creationId xmlns:p14="http://schemas.microsoft.com/office/powerpoint/2010/main" val="124268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39517" y="432740"/>
            <a:ext cx="11401620" cy="880947"/>
          </a:xfrm>
        </p:spPr>
        <p:txBody>
          <a:bodyPr vert="horz" wrap="square" lIns="0" tIns="0" rIns="0" bIns="0" rtlCol="0" anchor="b" anchorCtr="0">
            <a:normAutofit/>
          </a:bodyPr>
          <a:lstStyle/>
          <a:p>
            <a:pPr>
              <a:lnSpc>
                <a:spcPct val="100000"/>
              </a:lnSpc>
            </a:pPr>
            <a:r>
              <a:rPr lang="en-US" sz="4800" dirty="0">
                <a:solidFill>
                  <a:schemeClr val="bg1"/>
                </a:solidFill>
              </a:rPr>
              <a:t>Using </a:t>
            </a:r>
            <a:r>
              <a:rPr lang="en-US" sz="4800" dirty="0" err="1">
                <a:solidFill>
                  <a:schemeClr val="bg1"/>
                </a:solidFill>
              </a:rPr>
              <a:t>nessus</a:t>
            </a:r>
            <a:r>
              <a:rPr lang="en-US" sz="4800" dirty="0">
                <a:solidFill>
                  <a:schemeClr val="bg1"/>
                </a:solidFill>
              </a:rPr>
              <a:t> vulnerabilities for </a:t>
            </a:r>
            <a:r>
              <a:rPr lang="en-US" sz="4800" dirty="0" err="1">
                <a:solidFill>
                  <a:schemeClr val="bg1"/>
                </a:solidFill>
              </a:rPr>
              <a:t>ssh</a:t>
            </a:r>
            <a:r>
              <a:rPr lang="en-US" sz="4800" dirty="0">
                <a:solidFill>
                  <a:schemeClr val="bg1"/>
                </a:solidFill>
              </a:rPr>
              <a:t> exploits  </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11451992" y="5638799"/>
            <a:ext cx="423008" cy="454025"/>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39</a:t>
            </a:fld>
            <a:endParaRPr lang="en-US">
              <a:solidFill>
                <a:schemeClr val="tx1">
                  <a:alpha val="80000"/>
                </a:schemeClr>
              </a:solidFill>
            </a:endParaRPr>
          </a:p>
        </p:txBody>
      </p:sp>
      <p:sp>
        <p:nvSpPr>
          <p:cNvPr id="25" name="Title 14">
            <a:extLst>
              <a:ext uri="{FF2B5EF4-FFF2-40B4-BE49-F238E27FC236}">
                <a16:creationId xmlns:a16="http://schemas.microsoft.com/office/drawing/2014/main" id="{F4A4B7F8-29F6-4D4D-920D-690A7B26B308}"/>
              </a:ext>
            </a:extLst>
          </p:cNvPr>
          <p:cNvSpPr txBox="1">
            <a:spLocks/>
          </p:cNvSpPr>
          <p:nvPr/>
        </p:nvSpPr>
        <p:spPr>
          <a:xfrm>
            <a:off x="391917" y="5636105"/>
            <a:ext cx="10171536" cy="88094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1800" dirty="0" err="1">
                <a:solidFill>
                  <a:schemeClr val="bg1"/>
                </a:solidFill>
                <a:latin typeface="Abadi" panose="020B0604020202020204" pitchFamily="34" charset="0"/>
              </a:rPr>
              <a:t>Ssh_login</a:t>
            </a:r>
            <a:r>
              <a:rPr lang="en-US" sz="1800" dirty="0">
                <a:solidFill>
                  <a:schemeClr val="bg1"/>
                </a:solidFill>
                <a:latin typeface="Abadi" panose="020B0604020202020204" pitchFamily="34" charset="0"/>
              </a:rPr>
              <a:t> is exploited successfully</a:t>
            </a:r>
          </a:p>
        </p:txBody>
      </p:sp>
      <p:pic>
        <p:nvPicPr>
          <p:cNvPr id="5" name="Picture 4">
            <a:extLst>
              <a:ext uri="{FF2B5EF4-FFF2-40B4-BE49-F238E27FC236}">
                <a16:creationId xmlns:a16="http://schemas.microsoft.com/office/drawing/2014/main" id="{88C9F08A-A56B-4AFA-B46E-B176FE2B75C6}"/>
              </a:ext>
            </a:extLst>
          </p:cNvPr>
          <p:cNvPicPr>
            <a:picLocks noChangeAspect="1"/>
          </p:cNvPicPr>
          <p:nvPr/>
        </p:nvPicPr>
        <p:blipFill>
          <a:blip r:embed="rId3"/>
          <a:stretch>
            <a:fillRect/>
          </a:stretch>
        </p:blipFill>
        <p:spPr>
          <a:xfrm>
            <a:off x="4889399" y="2024585"/>
            <a:ext cx="6781655" cy="2983487"/>
          </a:xfrm>
          <a:prstGeom prst="rect">
            <a:avLst/>
          </a:prstGeom>
        </p:spPr>
      </p:pic>
      <p:pic>
        <p:nvPicPr>
          <p:cNvPr id="8" name="Picture 7">
            <a:extLst>
              <a:ext uri="{FF2B5EF4-FFF2-40B4-BE49-F238E27FC236}">
                <a16:creationId xmlns:a16="http://schemas.microsoft.com/office/drawing/2014/main" id="{CF1A7E1B-AD21-4090-9B93-1C9BF355DD1A}"/>
              </a:ext>
            </a:extLst>
          </p:cNvPr>
          <p:cNvPicPr>
            <a:picLocks noChangeAspect="1"/>
          </p:cNvPicPr>
          <p:nvPr/>
        </p:nvPicPr>
        <p:blipFill>
          <a:blip r:embed="rId4"/>
          <a:stretch>
            <a:fillRect/>
          </a:stretch>
        </p:blipFill>
        <p:spPr>
          <a:xfrm>
            <a:off x="550270" y="2010079"/>
            <a:ext cx="3988005" cy="2914800"/>
          </a:xfrm>
          <a:prstGeom prst="rect">
            <a:avLst/>
          </a:prstGeom>
        </p:spPr>
      </p:pic>
    </p:spTree>
    <p:extLst>
      <p:ext uri="{BB962C8B-B14F-4D97-AF65-F5344CB8AC3E}">
        <p14:creationId xmlns:p14="http://schemas.microsoft.com/office/powerpoint/2010/main" val="46664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7" name="Freeform: Shape 6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Freeform: Shape 6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72" name="Rectangle 7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r>
              <a:rPr lang="en-US" kern="1200" dirty="0">
                <a:solidFill>
                  <a:schemeClr val="tx1"/>
                </a:solidFill>
                <a:latin typeface="+mj-lt"/>
                <a:ea typeface="+mj-ea"/>
                <a:cs typeface="+mj-cs"/>
              </a:rPr>
              <a:t>Building an IOT Device with camera </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2678400"/>
            <a:ext cx="3565525" cy="3414425"/>
          </a:xfrm>
        </p:spPr>
        <p:txBody>
          <a:bodyPr vert="horz" wrap="square" lIns="0" tIns="0" rIns="0" bIns="0" rtlCol="0" anchor="t">
            <a:normAutofit/>
          </a:bodyPr>
          <a:lstStyle/>
          <a:p>
            <a:pPr marL="0">
              <a:buFont typeface="Arial" panose="020B0604020202020204" pitchFamily="34" charset="0"/>
              <a:buChar char="•"/>
            </a:pPr>
            <a:r>
              <a:rPr lang="en-US" sz="1600" dirty="0"/>
              <a:t>Raspberry pi 3b+</a:t>
            </a:r>
          </a:p>
          <a:p>
            <a:pPr marL="0">
              <a:buFont typeface="Arial" panose="020B0604020202020204" pitchFamily="34" charset="0"/>
              <a:buChar char="•"/>
            </a:pPr>
            <a:r>
              <a:rPr lang="en-US" sz="1600" dirty="0" err="1"/>
              <a:t>Ardufruit</a:t>
            </a:r>
            <a:r>
              <a:rPr lang="en-US" sz="1600" dirty="0"/>
              <a:t> pi camera (5MP)</a:t>
            </a:r>
          </a:p>
          <a:p>
            <a:pPr marL="0">
              <a:buFont typeface="Arial" panose="020B0604020202020204" pitchFamily="34" charset="0"/>
              <a:buChar char="•"/>
            </a:pPr>
            <a:r>
              <a:rPr lang="en-US" sz="1600" dirty="0"/>
              <a:t>32 GB </a:t>
            </a:r>
            <a:r>
              <a:rPr lang="en-US" sz="1600" dirty="0" err="1"/>
              <a:t>microsd</a:t>
            </a:r>
            <a:r>
              <a:rPr lang="en-US" sz="1600" dirty="0"/>
              <a:t> card </a:t>
            </a:r>
          </a:p>
          <a:p>
            <a:pPr marL="0">
              <a:buFont typeface="Arial" panose="020B0604020202020204" pitchFamily="34" charset="0"/>
              <a:buChar char="•"/>
            </a:pPr>
            <a:r>
              <a:rPr lang="en-US" sz="1600" dirty="0"/>
              <a:t>Debian </a:t>
            </a:r>
            <a:r>
              <a:rPr lang="en-US" sz="1600" dirty="0" err="1"/>
              <a:t>Dv</a:t>
            </a:r>
            <a:r>
              <a:rPr lang="en-US" sz="1600" dirty="0"/>
              <a:t>-PI O/S</a:t>
            </a:r>
          </a:p>
        </p:txBody>
      </p:sp>
      <p:pic>
        <p:nvPicPr>
          <p:cNvPr id="62" name="Picture 61">
            <a:extLst>
              <a:ext uri="{FF2B5EF4-FFF2-40B4-BE49-F238E27FC236}">
                <a16:creationId xmlns:a16="http://schemas.microsoft.com/office/drawing/2014/main" id="{46153015-9F74-8EC9-0242-DF7AF6112AE7}"/>
              </a:ext>
            </a:extLst>
          </p:cNvPr>
          <p:cNvPicPr>
            <a:picLocks noChangeAspect="1"/>
          </p:cNvPicPr>
          <p:nvPr/>
        </p:nvPicPr>
        <p:blipFill>
          <a:blip r:embed="rId3"/>
          <a:srcRect l="8218" r="8218"/>
          <a:stretch/>
        </p:blipFill>
        <p:spPr>
          <a:xfrm rot="5400000">
            <a:off x="4942455" y="-391546"/>
            <a:ext cx="6857990" cy="7641102"/>
          </a:xfrm>
          <a:custGeom>
            <a:avLst/>
            <a:gdLst/>
            <a:ahLst/>
            <a:cxnLst/>
            <a:rect l="l" t="t" r="r" b="b"/>
            <a:pathLst>
              <a:path w="7641102" h="6858000">
                <a:moveTo>
                  <a:pt x="0" y="0"/>
                </a:moveTo>
                <a:lnTo>
                  <a:pt x="7641102" y="0"/>
                </a:lnTo>
                <a:lnTo>
                  <a:pt x="7641102" y="6858000"/>
                </a:lnTo>
                <a:lnTo>
                  <a:pt x="0" y="6858000"/>
                </a:lnTo>
                <a:close/>
              </a:path>
            </a:pathLst>
          </a:custGeom>
        </p:spPr>
      </p:pic>
      <p:sp>
        <p:nvSpPr>
          <p:cNvPr id="74" name="Rectangle 7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4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17478" y="558037"/>
            <a:ext cx="10171536" cy="726477"/>
          </a:xfrm>
        </p:spPr>
        <p:txBody>
          <a:bodyPr vert="horz" wrap="square" lIns="0" tIns="0" rIns="0" bIns="0" rtlCol="0" anchor="b" anchorCtr="0">
            <a:normAutofit fontScale="90000"/>
          </a:bodyPr>
          <a:lstStyle/>
          <a:p>
            <a:pPr>
              <a:lnSpc>
                <a:spcPct val="100000"/>
              </a:lnSpc>
            </a:pPr>
            <a:r>
              <a:rPr lang="en-US" sz="4800" dirty="0">
                <a:solidFill>
                  <a:schemeClr val="bg1"/>
                </a:solidFill>
              </a:rPr>
              <a:t>Advantages of automation Key findings</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40</a:t>
            </a:fld>
            <a:endParaRPr lang="en-US">
              <a:solidFill>
                <a:schemeClr val="tx1">
                  <a:alpha val="80000"/>
                </a:schemeClr>
              </a:solidFill>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5" name="TextBox 4">
            <a:extLst>
              <a:ext uri="{FF2B5EF4-FFF2-40B4-BE49-F238E27FC236}">
                <a16:creationId xmlns:a16="http://schemas.microsoft.com/office/drawing/2014/main" id="{57A43A6E-E4EA-4FB6-88EB-C90478EF22E1}"/>
              </a:ext>
            </a:extLst>
          </p:cNvPr>
          <p:cNvSpPr txBox="1"/>
          <p:nvPr/>
        </p:nvSpPr>
        <p:spPr>
          <a:xfrm>
            <a:off x="550862" y="1656170"/>
            <a:ext cx="8342767"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Reduced use of manual steps, which sometimes are error prone</a:t>
            </a:r>
          </a:p>
          <a:p>
            <a:pPr marL="285750" indent="-285750">
              <a:buFont typeface="Arial" panose="020B0604020202020204" pitchFamily="34" charset="0"/>
              <a:buChar char="•"/>
            </a:pPr>
            <a:r>
              <a:rPr lang="en-US" sz="2400" dirty="0">
                <a:solidFill>
                  <a:schemeClr val="bg1"/>
                </a:solidFill>
              </a:rPr>
              <a:t>More targeted attack can achieve better results</a:t>
            </a:r>
          </a:p>
          <a:p>
            <a:pPr marL="285750" indent="-285750">
              <a:buFont typeface="Arial" panose="020B0604020202020204" pitchFamily="34" charset="0"/>
              <a:buChar char="•"/>
            </a:pPr>
            <a:r>
              <a:rPr lang="en-US" sz="2400" dirty="0">
                <a:solidFill>
                  <a:schemeClr val="bg1"/>
                </a:solidFill>
              </a:rPr>
              <a:t>Nessus and NMAP combined can result in a narrow list of vulnerabilities that can be tried</a:t>
            </a:r>
          </a:p>
          <a:p>
            <a:pPr marL="285750" indent="-285750">
              <a:buFont typeface="Arial" panose="020B0604020202020204" pitchFamily="34" charset="0"/>
              <a:buChar char="•"/>
            </a:pPr>
            <a:r>
              <a:rPr lang="en-US" sz="2400" dirty="0">
                <a:solidFill>
                  <a:schemeClr val="bg1"/>
                </a:solidFill>
              </a:rPr>
              <a:t>Better exploitation focus than doing a brute force using all possible attacks.</a:t>
            </a:r>
          </a:p>
          <a:p>
            <a:pPr marL="285750" indent="-285750">
              <a:buFont typeface="Arial" panose="020B0604020202020204" pitchFamily="34" charset="0"/>
              <a:buChar char="•"/>
            </a:pPr>
            <a:r>
              <a:rPr lang="en-US" sz="2400" dirty="0">
                <a:solidFill>
                  <a:schemeClr val="bg1"/>
                </a:solidFill>
              </a:rPr>
              <a:t>Unsuccessful Nessus still give user to only work with Nmap results as well.</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699103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47BD-61E7-46EC-ADAE-74EA86927D97}"/>
              </a:ext>
            </a:extLst>
          </p:cNvPr>
          <p:cNvSpPr>
            <a:spLocks noGrp="1"/>
          </p:cNvSpPr>
          <p:nvPr>
            <p:ph type="title"/>
          </p:nvPr>
        </p:nvSpPr>
        <p:spPr/>
        <p:txBody>
          <a:bodyPr/>
          <a:lstStyle/>
          <a:p>
            <a:r>
              <a:rPr lang="en-US" dirty="0"/>
              <a:t>Defensive Security Measures – IoT</a:t>
            </a:r>
          </a:p>
        </p:txBody>
      </p:sp>
      <p:graphicFrame>
        <p:nvGraphicFramePr>
          <p:cNvPr id="4" name="Content Placeholder 3">
            <a:extLst>
              <a:ext uri="{FF2B5EF4-FFF2-40B4-BE49-F238E27FC236}">
                <a16:creationId xmlns:a16="http://schemas.microsoft.com/office/drawing/2014/main" id="{BCADD5C9-8DB7-414E-B278-79BC27DE8EC7}"/>
              </a:ext>
            </a:extLst>
          </p:cNvPr>
          <p:cNvGraphicFramePr>
            <a:graphicFrameLocks noGrp="1"/>
          </p:cNvGraphicFramePr>
          <p:nvPr>
            <p:ph idx="1"/>
          </p:nvPr>
        </p:nvGraphicFramePr>
        <p:xfrm>
          <a:off x="838200" y="1496015"/>
          <a:ext cx="10515600" cy="4485640"/>
        </p:xfrm>
        <a:graphic>
          <a:graphicData uri="http://schemas.openxmlformats.org/drawingml/2006/table">
            <a:tbl>
              <a:tblPr firstRow="1" bandRow="1">
                <a:tableStyleId>{5C22544A-7EE6-4342-B048-85BDC9FD1C3A}</a:tableStyleId>
              </a:tblPr>
              <a:tblGrid>
                <a:gridCol w="3531781">
                  <a:extLst>
                    <a:ext uri="{9D8B030D-6E8A-4147-A177-3AD203B41FA5}">
                      <a16:colId xmlns:a16="http://schemas.microsoft.com/office/drawing/2014/main" val="1309370912"/>
                    </a:ext>
                  </a:extLst>
                </a:gridCol>
                <a:gridCol w="6983819">
                  <a:extLst>
                    <a:ext uri="{9D8B030D-6E8A-4147-A177-3AD203B41FA5}">
                      <a16:colId xmlns:a16="http://schemas.microsoft.com/office/drawing/2014/main" val="2010264597"/>
                    </a:ext>
                  </a:extLst>
                </a:gridCol>
              </a:tblGrid>
              <a:tr h="370840">
                <a:tc>
                  <a:txBody>
                    <a:bodyPr/>
                    <a:lstStyle/>
                    <a:p>
                      <a:r>
                        <a:rPr lang="en-US" dirty="0"/>
                        <a:t>Category</a:t>
                      </a:r>
                    </a:p>
                  </a:txBody>
                  <a:tcPr/>
                </a:tc>
                <a:tc>
                  <a:txBody>
                    <a:bodyPr/>
                    <a:lstStyle/>
                    <a:p>
                      <a:r>
                        <a:rPr lang="en-US" dirty="0"/>
                        <a:t>IoT Security Consideration</a:t>
                      </a:r>
                    </a:p>
                  </a:txBody>
                  <a:tcPr/>
                </a:tc>
                <a:extLst>
                  <a:ext uri="{0D108BD9-81ED-4DB2-BD59-A6C34878D82A}">
                    <a16:rowId xmlns:a16="http://schemas.microsoft.com/office/drawing/2014/main" val="2647491400"/>
                  </a:ext>
                </a:extLst>
              </a:tr>
              <a:tr h="370840">
                <a:tc>
                  <a:txBody>
                    <a:bodyPr/>
                    <a:lstStyle/>
                    <a:p>
                      <a:r>
                        <a:rPr lang="en-US" sz="1600" dirty="0"/>
                        <a:t>Insecure Web Interface</a:t>
                      </a:r>
                    </a:p>
                  </a:txBody>
                  <a:tcPr/>
                </a:tc>
                <a:tc>
                  <a:txBody>
                    <a:bodyPr/>
                    <a:lstStyle/>
                    <a:p>
                      <a:pPr marL="285750" indent="-285750">
                        <a:buFont typeface="Arial" panose="020B0604020202020204" pitchFamily="34" charset="0"/>
                        <a:buChar char="•"/>
                      </a:pPr>
                      <a:r>
                        <a:rPr lang="en-US" sz="1600" dirty="0"/>
                        <a:t>Disallow weak user passwords</a:t>
                      </a:r>
                    </a:p>
                    <a:p>
                      <a:pPr marL="285750" indent="-285750">
                        <a:buFont typeface="Arial" panose="020B0604020202020204" pitchFamily="34" charset="0"/>
                        <a:buChar char="•"/>
                      </a:pPr>
                      <a:r>
                        <a:rPr lang="en-US" sz="1600" dirty="0"/>
                        <a:t>Provide an account lockout mechanism</a:t>
                      </a:r>
                    </a:p>
                    <a:p>
                      <a:pPr marL="285750" indent="-285750">
                        <a:buFont typeface="Arial" panose="020B0604020202020204" pitchFamily="34" charset="0"/>
                        <a:buChar char="•"/>
                      </a:pPr>
                      <a:r>
                        <a:rPr lang="en-US" sz="1600" dirty="0"/>
                        <a:t>Test interface for SQL injection, XSS, CSRF vulns</a:t>
                      </a:r>
                    </a:p>
                  </a:txBody>
                  <a:tcPr/>
                </a:tc>
                <a:extLst>
                  <a:ext uri="{0D108BD9-81ED-4DB2-BD59-A6C34878D82A}">
                    <a16:rowId xmlns:a16="http://schemas.microsoft.com/office/drawing/2014/main" val="2582111944"/>
                  </a:ext>
                </a:extLst>
              </a:tr>
              <a:tr h="370840">
                <a:tc>
                  <a:txBody>
                    <a:bodyPr/>
                    <a:lstStyle/>
                    <a:p>
                      <a:r>
                        <a:rPr lang="en-US" sz="1600" dirty="0"/>
                        <a:t>Insufficient Authentication/Authorization</a:t>
                      </a:r>
                    </a:p>
                  </a:txBody>
                  <a:tcPr/>
                </a:tc>
                <a:tc>
                  <a:txBody>
                    <a:bodyPr/>
                    <a:lstStyle/>
                    <a:p>
                      <a:pPr marL="285750" indent="-285750">
                        <a:buFont typeface="Arial" panose="020B0604020202020204" pitchFamily="34" charset="0"/>
                        <a:buChar char="•"/>
                      </a:pPr>
                      <a:r>
                        <a:rPr lang="en-US" sz="1600" dirty="0"/>
                        <a:t>Require strong passwords for authentication</a:t>
                      </a:r>
                    </a:p>
                    <a:p>
                      <a:pPr marL="285750" indent="-285750">
                        <a:buFont typeface="Arial" panose="020B0604020202020204" pitchFamily="34" charset="0"/>
                        <a:buChar char="•"/>
                      </a:pPr>
                      <a:r>
                        <a:rPr lang="en-US" sz="1600" dirty="0"/>
                        <a:t>Implement two-factor authentication</a:t>
                      </a:r>
                    </a:p>
                    <a:p>
                      <a:pPr marL="285750" indent="-285750">
                        <a:buFont typeface="Arial" panose="020B0604020202020204" pitchFamily="34" charset="0"/>
                        <a:buChar char="•"/>
                      </a:pPr>
                      <a:r>
                        <a:rPr lang="en-US" sz="1600" dirty="0"/>
                        <a:t>Force password expiration after a certain date</a:t>
                      </a:r>
                    </a:p>
                  </a:txBody>
                  <a:tcPr/>
                </a:tc>
                <a:extLst>
                  <a:ext uri="{0D108BD9-81ED-4DB2-BD59-A6C34878D82A}">
                    <a16:rowId xmlns:a16="http://schemas.microsoft.com/office/drawing/2014/main" val="608167889"/>
                  </a:ext>
                </a:extLst>
              </a:tr>
              <a:tr h="370840">
                <a:tc>
                  <a:txBody>
                    <a:bodyPr/>
                    <a:lstStyle/>
                    <a:p>
                      <a:r>
                        <a:rPr lang="en-US" sz="1600" dirty="0"/>
                        <a:t>Insecure Network Services</a:t>
                      </a:r>
                    </a:p>
                  </a:txBody>
                  <a:tcPr/>
                </a:tc>
                <a:tc>
                  <a:txBody>
                    <a:bodyPr/>
                    <a:lstStyle/>
                    <a:p>
                      <a:pPr marL="285750" indent="-285750">
                        <a:buFont typeface="Arial" panose="020B0604020202020204" pitchFamily="34" charset="0"/>
                        <a:buChar char="•"/>
                      </a:pPr>
                      <a:r>
                        <a:rPr lang="en-US" sz="1600" dirty="0"/>
                        <a:t>Ensure all devices operate with minimal ports active</a:t>
                      </a:r>
                    </a:p>
                    <a:p>
                      <a:pPr marL="285750" indent="-285750">
                        <a:buFont typeface="Arial" panose="020B0604020202020204" pitchFamily="34" charset="0"/>
                        <a:buChar char="•"/>
                      </a:pPr>
                      <a:r>
                        <a:rPr lang="en-US" sz="1600" dirty="0"/>
                        <a:t>Ensure devices do not make network ports or services available to internet via UPnP</a:t>
                      </a:r>
                    </a:p>
                    <a:p>
                      <a:pPr marL="285750" indent="-285750">
                        <a:buFont typeface="Arial" panose="020B0604020202020204" pitchFamily="34" charset="0"/>
                        <a:buChar char="•"/>
                      </a:pPr>
                      <a:r>
                        <a:rPr lang="en-US" sz="1600" dirty="0"/>
                        <a:t>Review required network services for vulnerabilities</a:t>
                      </a:r>
                    </a:p>
                  </a:txBody>
                  <a:tcPr/>
                </a:tc>
                <a:extLst>
                  <a:ext uri="{0D108BD9-81ED-4DB2-BD59-A6C34878D82A}">
                    <a16:rowId xmlns:a16="http://schemas.microsoft.com/office/drawing/2014/main" val="2889528033"/>
                  </a:ext>
                </a:extLst>
              </a:tr>
              <a:tr h="370840">
                <a:tc>
                  <a:txBody>
                    <a:bodyPr/>
                    <a:lstStyle/>
                    <a:p>
                      <a:r>
                        <a:rPr lang="en-US" sz="1600" dirty="0"/>
                        <a:t>Lack of Transport Encryption</a:t>
                      </a:r>
                    </a:p>
                  </a:txBody>
                  <a:tcPr/>
                </a:tc>
                <a:tc>
                  <a:txBody>
                    <a:bodyPr/>
                    <a:lstStyle/>
                    <a:p>
                      <a:pPr marL="285750" indent="-285750">
                        <a:buFont typeface="Arial" panose="020B0604020202020204" pitchFamily="34" charset="0"/>
                        <a:buChar char="•"/>
                      </a:pPr>
                      <a:r>
                        <a:rPr lang="en-US" sz="1600" dirty="0"/>
                        <a:t>Ensure traffic is encrypted between system components</a:t>
                      </a:r>
                    </a:p>
                    <a:p>
                      <a:pPr marL="285750" indent="-285750">
                        <a:buFont typeface="Arial" panose="020B0604020202020204" pitchFamily="34" charset="0"/>
                        <a:buChar char="•"/>
                      </a:pPr>
                      <a:r>
                        <a:rPr lang="en-US" sz="1600" dirty="0"/>
                        <a:t>Ensure SSL/TLS implementations are updated and configured properly</a:t>
                      </a:r>
                    </a:p>
                  </a:txBody>
                  <a:tcPr/>
                </a:tc>
                <a:extLst>
                  <a:ext uri="{0D108BD9-81ED-4DB2-BD59-A6C34878D82A}">
                    <a16:rowId xmlns:a16="http://schemas.microsoft.com/office/drawing/2014/main" val="2933187610"/>
                  </a:ext>
                </a:extLst>
              </a:tr>
              <a:tr h="370840">
                <a:tc>
                  <a:txBody>
                    <a:bodyPr/>
                    <a:lstStyle/>
                    <a:p>
                      <a:r>
                        <a:rPr lang="en-US" sz="1600" dirty="0"/>
                        <a:t>Privacy Concerns</a:t>
                      </a:r>
                    </a:p>
                  </a:txBody>
                  <a:tcPr/>
                </a:tc>
                <a:tc>
                  <a:txBody>
                    <a:bodyPr/>
                    <a:lstStyle/>
                    <a:p>
                      <a:pPr marL="285750" indent="-285750">
                        <a:buFont typeface="Arial" panose="020B0604020202020204" pitchFamily="34" charset="0"/>
                        <a:buChar char="•"/>
                      </a:pPr>
                      <a:r>
                        <a:rPr lang="en-US" sz="1600" dirty="0"/>
                        <a:t>Ensure only minimal amount of PII is collected from consumers</a:t>
                      </a:r>
                    </a:p>
                    <a:p>
                      <a:pPr marL="285750" indent="-285750">
                        <a:buFont typeface="Arial" panose="020B0604020202020204" pitchFamily="34" charset="0"/>
                        <a:buChar char="•"/>
                      </a:pPr>
                      <a:r>
                        <a:rPr lang="en-US" sz="1600" dirty="0"/>
                        <a:t>Ensure only non-sensitive data is analyzed</a:t>
                      </a:r>
                    </a:p>
                    <a:p>
                      <a:pPr marL="285750" indent="-285750">
                        <a:buFont typeface="Arial" panose="020B0604020202020204" pitchFamily="34" charset="0"/>
                        <a:buChar char="•"/>
                      </a:pPr>
                      <a:r>
                        <a:rPr lang="en-US" sz="1600" dirty="0"/>
                        <a:t>Ensure data retention policy is in place</a:t>
                      </a:r>
                    </a:p>
                  </a:txBody>
                  <a:tcPr/>
                </a:tc>
                <a:extLst>
                  <a:ext uri="{0D108BD9-81ED-4DB2-BD59-A6C34878D82A}">
                    <a16:rowId xmlns:a16="http://schemas.microsoft.com/office/drawing/2014/main" val="3695783188"/>
                  </a:ext>
                </a:extLst>
              </a:tr>
            </a:tbl>
          </a:graphicData>
        </a:graphic>
      </p:graphicFrame>
    </p:spTree>
    <p:extLst>
      <p:ext uri="{BB962C8B-B14F-4D97-AF65-F5344CB8AC3E}">
        <p14:creationId xmlns:p14="http://schemas.microsoft.com/office/powerpoint/2010/main" val="712050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47BD-61E7-46EC-ADAE-74EA86927D97}"/>
              </a:ext>
            </a:extLst>
          </p:cNvPr>
          <p:cNvSpPr>
            <a:spLocks noGrp="1"/>
          </p:cNvSpPr>
          <p:nvPr>
            <p:ph type="title"/>
          </p:nvPr>
        </p:nvSpPr>
        <p:spPr/>
        <p:txBody>
          <a:bodyPr/>
          <a:lstStyle/>
          <a:p>
            <a:r>
              <a:rPr lang="en-US" dirty="0"/>
              <a:t>Defensive Security Measures – IoT (Cont.)</a:t>
            </a:r>
          </a:p>
        </p:txBody>
      </p:sp>
      <p:graphicFrame>
        <p:nvGraphicFramePr>
          <p:cNvPr id="4" name="Content Placeholder 3">
            <a:extLst>
              <a:ext uri="{FF2B5EF4-FFF2-40B4-BE49-F238E27FC236}">
                <a16:creationId xmlns:a16="http://schemas.microsoft.com/office/drawing/2014/main" id="{CF092F0F-EA1F-4310-9BD2-BA2678C19FEC}"/>
              </a:ext>
            </a:extLst>
          </p:cNvPr>
          <p:cNvGraphicFramePr>
            <a:graphicFrameLocks/>
          </p:cNvGraphicFramePr>
          <p:nvPr/>
        </p:nvGraphicFramePr>
        <p:xfrm>
          <a:off x="838200" y="1690688"/>
          <a:ext cx="10515600" cy="4450080"/>
        </p:xfrm>
        <a:graphic>
          <a:graphicData uri="http://schemas.openxmlformats.org/drawingml/2006/table">
            <a:tbl>
              <a:tblPr firstRow="1" bandRow="1">
                <a:tableStyleId>{5C22544A-7EE6-4342-B048-85BDC9FD1C3A}</a:tableStyleId>
              </a:tblPr>
              <a:tblGrid>
                <a:gridCol w="2670544">
                  <a:extLst>
                    <a:ext uri="{9D8B030D-6E8A-4147-A177-3AD203B41FA5}">
                      <a16:colId xmlns:a16="http://schemas.microsoft.com/office/drawing/2014/main" val="1309370912"/>
                    </a:ext>
                  </a:extLst>
                </a:gridCol>
                <a:gridCol w="7845056">
                  <a:extLst>
                    <a:ext uri="{9D8B030D-6E8A-4147-A177-3AD203B41FA5}">
                      <a16:colId xmlns:a16="http://schemas.microsoft.com/office/drawing/2014/main" val="2010264597"/>
                    </a:ext>
                  </a:extLst>
                </a:gridCol>
              </a:tblGrid>
              <a:tr h="0">
                <a:tc>
                  <a:txBody>
                    <a:bodyPr/>
                    <a:lstStyle/>
                    <a:p>
                      <a:r>
                        <a:rPr lang="en-US" dirty="0"/>
                        <a:t>Category</a:t>
                      </a:r>
                    </a:p>
                  </a:txBody>
                  <a:tcPr/>
                </a:tc>
                <a:tc>
                  <a:txBody>
                    <a:bodyPr/>
                    <a:lstStyle/>
                    <a:p>
                      <a:r>
                        <a:rPr lang="en-US" dirty="0"/>
                        <a:t>IoT Security Consideration</a:t>
                      </a:r>
                    </a:p>
                  </a:txBody>
                  <a:tcPr/>
                </a:tc>
                <a:extLst>
                  <a:ext uri="{0D108BD9-81ED-4DB2-BD59-A6C34878D82A}">
                    <a16:rowId xmlns:a16="http://schemas.microsoft.com/office/drawing/2014/main" val="2647491400"/>
                  </a:ext>
                </a:extLst>
              </a:tr>
              <a:tr h="370840">
                <a:tc>
                  <a:txBody>
                    <a:bodyPr/>
                    <a:lstStyle/>
                    <a:p>
                      <a:r>
                        <a:rPr lang="en-US" sz="1400" dirty="0"/>
                        <a:t>Insecure Cloud Interface</a:t>
                      </a:r>
                    </a:p>
                  </a:txBody>
                  <a:tcPr/>
                </a:tc>
                <a:tc>
                  <a:txBody>
                    <a:bodyPr/>
                    <a:lstStyle/>
                    <a:p>
                      <a:pPr marL="285750" indent="-285750">
                        <a:buFont typeface="Arial" panose="020B0604020202020204" pitchFamily="34" charset="0"/>
                        <a:buChar char="•"/>
                      </a:pPr>
                      <a:r>
                        <a:rPr lang="en-US" sz="1400" dirty="0"/>
                        <a:t>Ensure all cloud interfaces are reviewed for vulnerabilities</a:t>
                      </a:r>
                    </a:p>
                    <a:p>
                      <a:pPr marL="285750" indent="-285750">
                        <a:buFont typeface="Arial" panose="020B0604020202020204" pitchFamily="34" charset="0"/>
                        <a:buChar char="•"/>
                      </a:pPr>
                      <a:r>
                        <a:rPr lang="en-US" sz="1400" dirty="0"/>
                        <a:t>Ensure any cloud-based web interface disallows weak passwords</a:t>
                      </a:r>
                    </a:p>
                    <a:p>
                      <a:pPr marL="285750" indent="-285750">
                        <a:buFont typeface="Arial" panose="020B0604020202020204" pitchFamily="34" charset="0"/>
                        <a:buChar char="•"/>
                      </a:pPr>
                      <a:r>
                        <a:rPr lang="en-US" sz="1400" dirty="0"/>
                        <a:t>Ensure all cloud interfaces use transport encryption</a:t>
                      </a:r>
                    </a:p>
                  </a:txBody>
                  <a:tcPr/>
                </a:tc>
                <a:extLst>
                  <a:ext uri="{0D108BD9-81ED-4DB2-BD59-A6C34878D82A}">
                    <a16:rowId xmlns:a16="http://schemas.microsoft.com/office/drawing/2014/main" val="2582111944"/>
                  </a:ext>
                </a:extLst>
              </a:tr>
              <a:tr h="370840">
                <a:tc>
                  <a:txBody>
                    <a:bodyPr/>
                    <a:lstStyle/>
                    <a:p>
                      <a:r>
                        <a:rPr lang="en-US" sz="1400" dirty="0"/>
                        <a:t>Insecure Mobile Interface</a:t>
                      </a:r>
                    </a:p>
                  </a:txBody>
                  <a:tcPr/>
                </a:tc>
                <a:tc>
                  <a:txBody>
                    <a:bodyPr/>
                    <a:lstStyle/>
                    <a:p>
                      <a:pPr marL="285750" indent="-285750">
                        <a:buFont typeface="Arial" panose="020B0604020202020204" pitchFamily="34" charset="0"/>
                        <a:buChar char="•"/>
                      </a:pPr>
                      <a:r>
                        <a:rPr lang="en-US" sz="1400" dirty="0"/>
                        <a:t>Ensure that any mobile application disallows weak passwords</a:t>
                      </a:r>
                    </a:p>
                    <a:p>
                      <a:pPr marL="285750" indent="-285750">
                        <a:buFont typeface="Arial" panose="020B0604020202020204" pitchFamily="34" charset="0"/>
                        <a:buChar char="•"/>
                      </a:pPr>
                      <a:r>
                        <a:rPr lang="en-US" sz="1400" dirty="0"/>
                        <a:t>Ensure that any mobile application has an account lockout mechanism</a:t>
                      </a:r>
                    </a:p>
                    <a:p>
                      <a:pPr marL="285750" indent="-285750">
                        <a:buFont typeface="Arial" panose="020B0604020202020204" pitchFamily="34" charset="0"/>
                        <a:buChar char="•"/>
                      </a:pPr>
                      <a:r>
                        <a:rPr lang="en-US" sz="1400" dirty="0"/>
                        <a:t>Implement two-factor authentication for mobile applications</a:t>
                      </a:r>
                    </a:p>
                  </a:txBody>
                  <a:tcPr/>
                </a:tc>
                <a:extLst>
                  <a:ext uri="{0D108BD9-81ED-4DB2-BD59-A6C34878D82A}">
                    <a16:rowId xmlns:a16="http://schemas.microsoft.com/office/drawing/2014/main" val="608167889"/>
                  </a:ext>
                </a:extLst>
              </a:tr>
              <a:tr h="370840">
                <a:tc>
                  <a:txBody>
                    <a:bodyPr/>
                    <a:lstStyle/>
                    <a:p>
                      <a:r>
                        <a:rPr lang="en-US" sz="1400" dirty="0"/>
                        <a:t>Insufficient Security Configurability</a:t>
                      </a:r>
                    </a:p>
                  </a:txBody>
                  <a:tcPr/>
                </a:tc>
                <a:tc>
                  <a:txBody>
                    <a:bodyPr/>
                    <a:lstStyle/>
                    <a:p>
                      <a:pPr marL="285750" indent="-285750">
                        <a:buFont typeface="Arial" panose="020B0604020202020204" pitchFamily="34" charset="0"/>
                        <a:buChar char="•"/>
                      </a:pPr>
                      <a:r>
                        <a:rPr lang="en-US" sz="1400" dirty="0"/>
                        <a:t>Ensure password security options are made available (e.g. Enabling 20 character passwords or enabling two-factor authentication)</a:t>
                      </a:r>
                    </a:p>
                    <a:p>
                      <a:pPr marL="285750" indent="-285750">
                        <a:buFont typeface="Arial" panose="020B0604020202020204" pitchFamily="34" charset="0"/>
                        <a:buChar char="•"/>
                      </a:pPr>
                      <a:r>
                        <a:rPr lang="en-US" sz="1400" dirty="0"/>
                        <a:t>Ensure encryption options are made available (e.g. Enabling AES-256)</a:t>
                      </a:r>
                    </a:p>
                    <a:p>
                      <a:pPr marL="285750" indent="-285750">
                        <a:buFont typeface="Arial" panose="020B0604020202020204" pitchFamily="34" charset="0"/>
                        <a:buChar char="•"/>
                      </a:pPr>
                      <a:r>
                        <a:rPr lang="en-US" sz="1400" dirty="0"/>
                        <a:t>Ensure secure logging is available for security events</a:t>
                      </a:r>
                    </a:p>
                  </a:txBody>
                  <a:tcPr/>
                </a:tc>
                <a:extLst>
                  <a:ext uri="{0D108BD9-81ED-4DB2-BD59-A6C34878D82A}">
                    <a16:rowId xmlns:a16="http://schemas.microsoft.com/office/drawing/2014/main" val="3859795740"/>
                  </a:ext>
                </a:extLst>
              </a:tr>
              <a:tr h="370840">
                <a:tc>
                  <a:txBody>
                    <a:bodyPr/>
                    <a:lstStyle/>
                    <a:p>
                      <a:r>
                        <a:rPr lang="en-US" sz="1400" dirty="0"/>
                        <a:t>Insecure Software/Firmware</a:t>
                      </a:r>
                    </a:p>
                  </a:txBody>
                  <a:tcPr/>
                </a:tc>
                <a:tc>
                  <a:txBody>
                    <a:bodyPr/>
                    <a:lstStyle/>
                    <a:p>
                      <a:pPr marL="285750" indent="-285750">
                        <a:buFont typeface="Arial" panose="020B0604020202020204" pitchFamily="34" charset="0"/>
                        <a:buChar char="•"/>
                      </a:pPr>
                      <a:r>
                        <a:rPr lang="en-US" sz="1400" dirty="0"/>
                        <a:t>Ensure all system devices have update capability and can be updated quickly when vulnerabilities are discovered</a:t>
                      </a:r>
                    </a:p>
                    <a:p>
                      <a:pPr marL="285750" indent="-285750">
                        <a:buFont typeface="Arial" panose="020B0604020202020204" pitchFamily="34" charset="0"/>
                        <a:buChar char="•"/>
                      </a:pPr>
                      <a:r>
                        <a:rPr lang="en-US" sz="1400" dirty="0"/>
                        <a:t>Ensure update files are encrypted and that the files are also transmitted using encryption</a:t>
                      </a:r>
                    </a:p>
                  </a:txBody>
                  <a:tcPr/>
                </a:tc>
                <a:extLst>
                  <a:ext uri="{0D108BD9-81ED-4DB2-BD59-A6C34878D82A}">
                    <a16:rowId xmlns:a16="http://schemas.microsoft.com/office/drawing/2014/main" val="953181210"/>
                  </a:ext>
                </a:extLst>
              </a:tr>
              <a:tr h="370840">
                <a:tc>
                  <a:txBody>
                    <a:bodyPr/>
                    <a:lstStyle/>
                    <a:p>
                      <a:r>
                        <a:rPr lang="en-US" sz="1400" dirty="0"/>
                        <a:t>Poor Physical Security</a:t>
                      </a:r>
                    </a:p>
                  </a:txBody>
                  <a:tcPr/>
                </a:tc>
                <a:tc>
                  <a:txBody>
                    <a:bodyPr/>
                    <a:lstStyle/>
                    <a:p>
                      <a:pPr marL="285750" indent="-285750">
                        <a:buFont typeface="Arial" panose="020B0604020202020204" pitchFamily="34" charset="0"/>
                        <a:buChar char="•"/>
                      </a:pPr>
                      <a:r>
                        <a:rPr lang="en-US" sz="1400" dirty="0"/>
                        <a:t>Ensure the device is produced with a minimal number of physical external ports (e.g. USB ports)</a:t>
                      </a:r>
                    </a:p>
                    <a:p>
                      <a:pPr marL="285750" indent="-285750">
                        <a:buFont typeface="Arial" panose="020B0604020202020204" pitchFamily="34" charset="0"/>
                        <a:buChar char="•"/>
                      </a:pPr>
                      <a:r>
                        <a:rPr lang="en-US" sz="1400" dirty="0"/>
                        <a:t>Ensure the firmware of Operating System can not be accessed via unintended methods such as through an unnecessary USB port</a:t>
                      </a:r>
                    </a:p>
                    <a:p>
                      <a:pPr marL="285750" indent="-285750">
                        <a:buFont typeface="Arial" panose="020B0604020202020204" pitchFamily="34" charset="0"/>
                        <a:buChar char="•"/>
                      </a:pPr>
                      <a:r>
                        <a:rPr lang="en-US" sz="1400" dirty="0"/>
                        <a:t>Ensure the product is tamper resistant</a:t>
                      </a:r>
                    </a:p>
                  </a:txBody>
                  <a:tcPr/>
                </a:tc>
                <a:extLst>
                  <a:ext uri="{0D108BD9-81ED-4DB2-BD59-A6C34878D82A}">
                    <a16:rowId xmlns:a16="http://schemas.microsoft.com/office/drawing/2014/main" val="649035428"/>
                  </a:ext>
                </a:extLst>
              </a:tr>
            </a:tbl>
          </a:graphicData>
        </a:graphic>
      </p:graphicFrame>
    </p:spTree>
    <p:extLst>
      <p:ext uri="{BB962C8B-B14F-4D97-AF65-F5344CB8AC3E}">
        <p14:creationId xmlns:p14="http://schemas.microsoft.com/office/powerpoint/2010/main" val="471395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17478" y="558037"/>
            <a:ext cx="10171536" cy="726477"/>
          </a:xfrm>
        </p:spPr>
        <p:txBody>
          <a:bodyPr vert="horz" wrap="square" lIns="0" tIns="0" rIns="0" bIns="0" rtlCol="0" anchor="b" anchorCtr="0">
            <a:normAutofit fontScale="90000"/>
          </a:bodyPr>
          <a:lstStyle/>
          <a:p>
            <a:pPr>
              <a:lnSpc>
                <a:spcPct val="100000"/>
              </a:lnSpc>
            </a:pPr>
            <a:r>
              <a:rPr lang="en-US" sz="4800" dirty="0">
                <a:solidFill>
                  <a:schemeClr val="bg1"/>
                </a:solidFill>
              </a:rPr>
              <a:t>Challenges</a:t>
            </a:r>
            <a:r>
              <a:rPr lang="en-US" sz="4800" baseline="0" dirty="0">
                <a:solidFill>
                  <a:schemeClr val="bg1"/>
                </a:solidFill>
              </a:rPr>
              <a:t> </a:t>
            </a:r>
            <a:endParaRPr lang="en-US" sz="4800" dirty="0">
              <a:solidFill>
                <a:schemeClr val="bg1"/>
              </a:solidFill>
            </a:endParaRP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43</a:t>
            </a:fld>
            <a:endParaRPr lang="en-US">
              <a:solidFill>
                <a:schemeClr val="tx1">
                  <a:alpha val="80000"/>
                </a:schemeClr>
              </a:solidFill>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5" name="TextBox 4">
            <a:extLst>
              <a:ext uri="{FF2B5EF4-FFF2-40B4-BE49-F238E27FC236}">
                <a16:creationId xmlns:a16="http://schemas.microsoft.com/office/drawing/2014/main" id="{57A43A6E-E4EA-4FB6-88EB-C90478EF22E1}"/>
              </a:ext>
            </a:extLst>
          </p:cNvPr>
          <p:cNvSpPr txBox="1"/>
          <p:nvPr/>
        </p:nvSpPr>
        <p:spPr>
          <a:xfrm>
            <a:off x="550862" y="1656170"/>
            <a:ext cx="8342767" cy="433965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 </a:t>
            </a:r>
            <a:r>
              <a:rPr lang="en-US" sz="2400" dirty="0" err="1">
                <a:solidFill>
                  <a:schemeClr val="bg1"/>
                </a:solidFill>
              </a:rPr>
              <a:t>linux</a:t>
            </a:r>
            <a:r>
              <a:rPr lang="en-US" sz="2400" dirty="0">
                <a:solidFill>
                  <a:schemeClr val="bg1"/>
                </a:solidFill>
              </a:rPr>
              <a:t> based system has less exploits available vs a windows based o/s</a:t>
            </a:r>
          </a:p>
          <a:p>
            <a:pPr marL="285750" indent="-285750">
              <a:buFont typeface="Arial" panose="020B0604020202020204" pitchFamily="34" charset="0"/>
              <a:buChar char="•"/>
            </a:pPr>
            <a:r>
              <a:rPr lang="en-US" sz="2400" dirty="0">
                <a:solidFill>
                  <a:schemeClr val="bg1"/>
                </a:solidFill>
              </a:rPr>
              <a:t>Installing windows-IoT on a raspberry pi 3B+ was not successful</a:t>
            </a:r>
          </a:p>
          <a:p>
            <a:pPr marL="285750" indent="-285750">
              <a:buFont typeface="Arial" panose="020B0604020202020204" pitchFamily="34" charset="0"/>
              <a:buChar char="•"/>
            </a:pPr>
            <a:r>
              <a:rPr lang="en-US" sz="2400" dirty="0">
                <a:solidFill>
                  <a:schemeClr val="bg1"/>
                </a:solidFill>
              </a:rPr>
              <a:t>Serious shortage of raspberry pi due to chip shortage</a:t>
            </a:r>
          </a:p>
          <a:p>
            <a:pPr marL="285750" indent="-285750">
              <a:buFont typeface="Arial" panose="020B0604020202020204" pitchFamily="34" charset="0"/>
              <a:buChar char="•"/>
            </a:pPr>
            <a:r>
              <a:rPr lang="en-US" sz="2400" dirty="0">
                <a:solidFill>
                  <a:schemeClr val="bg1"/>
                </a:solidFill>
              </a:rPr>
              <a:t>One has to be able to use ruby programming in order to write more powerful exploits</a:t>
            </a:r>
          </a:p>
          <a:p>
            <a:pPr marL="285750" indent="-285750">
              <a:buFont typeface="Arial" panose="020B0604020202020204" pitchFamily="34" charset="0"/>
              <a:buChar char="•"/>
            </a:pPr>
            <a:r>
              <a:rPr lang="en-US" sz="2400" dirty="0">
                <a:solidFill>
                  <a:schemeClr val="bg1"/>
                </a:solidFill>
              </a:rPr>
              <a:t>Many payloads like </a:t>
            </a:r>
            <a:r>
              <a:rPr lang="en-US" sz="2400" dirty="0" err="1">
                <a:solidFill>
                  <a:schemeClr val="bg1"/>
                </a:solidFill>
              </a:rPr>
              <a:t>reverse_tcp</a:t>
            </a:r>
            <a:r>
              <a:rPr lang="en-US" sz="2400" dirty="0">
                <a:solidFill>
                  <a:schemeClr val="bg1"/>
                </a:solidFill>
              </a:rPr>
              <a:t> didn’t run on remote machine because of architecture difference.</a:t>
            </a:r>
          </a:p>
          <a:p>
            <a:pPr marL="285750" indent="-285750">
              <a:buFont typeface="Arial" panose="020B0604020202020204" pitchFamily="34" charset="0"/>
              <a:buChar char="•"/>
            </a:pPr>
            <a:r>
              <a:rPr lang="en-US" sz="2400" dirty="0">
                <a:solidFill>
                  <a:schemeClr val="bg1"/>
                </a:solidFill>
              </a:rPr>
              <a:t>Had to handwrite payloads instead a ready made one. </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49550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17478" y="558037"/>
            <a:ext cx="10171536" cy="726477"/>
          </a:xfrm>
        </p:spPr>
        <p:txBody>
          <a:bodyPr vert="horz" wrap="square" lIns="0" tIns="0" rIns="0" bIns="0" rtlCol="0" anchor="b" anchorCtr="0">
            <a:normAutofit fontScale="90000"/>
          </a:bodyPr>
          <a:lstStyle/>
          <a:p>
            <a:pPr>
              <a:lnSpc>
                <a:spcPct val="100000"/>
              </a:lnSpc>
            </a:pPr>
            <a:r>
              <a:rPr lang="en-US" sz="4800" dirty="0">
                <a:solidFill>
                  <a:schemeClr val="bg1"/>
                </a:solidFill>
              </a:rPr>
              <a:t>Further studies</a:t>
            </a:r>
          </a:p>
        </p:txBody>
      </p:sp>
      <p:sp>
        <p:nvSpPr>
          <p:cNvPr id="92" name="Oval 91">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44</a:t>
            </a:fld>
            <a:endParaRPr lang="en-US">
              <a:solidFill>
                <a:schemeClr val="tx1">
                  <a:alpha val="80000"/>
                </a:schemeClr>
              </a:solidFill>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8075613" y="3803406"/>
            <a:ext cx="3565525" cy="2289419"/>
          </a:xfrm>
        </p:spPr>
        <p:txBody>
          <a:bodyPr vert="horz" wrap="square" lIns="0" tIns="0" rIns="0" bIns="0" rtlCol="0">
            <a:normAutofit/>
          </a:bodyPr>
          <a:lstStyle/>
          <a:p>
            <a:pPr marL="0" indent="0">
              <a:lnSpc>
                <a:spcPct val="100000"/>
              </a:lnSpc>
            </a:pPr>
            <a:r>
              <a:rPr lang="en-US" sz="2000" dirty="0"/>
              <a:t>                                                                                                       </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t</a:t>
            </a:r>
          </a:p>
        </p:txBody>
      </p:sp>
      <p:sp>
        <p:nvSpPr>
          <p:cNvPr id="5" name="TextBox 4">
            <a:extLst>
              <a:ext uri="{FF2B5EF4-FFF2-40B4-BE49-F238E27FC236}">
                <a16:creationId xmlns:a16="http://schemas.microsoft.com/office/drawing/2014/main" id="{57A43A6E-E4EA-4FB6-88EB-C90478EF22E1}"/>
              </a:ext>
            </a:extLst>
          </p:cNvPr>
          <p:cNvSpPr txBox="1"/>
          <p:nvPr/>
        </p:nvSpPr>
        <p:spPr>
          <a:xfrm>
            <a:off x="550862" y="1656170"/>
            <a:ext cx="8342767"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400" dirty="0" err="1">
                <a:solidFill>
                  <a:schemeClr val="bg1"/>
                </a:solidFill>
              </a:rPr>
              <a:t>Embedd</a:t>
            </a:r>
            <a:r>
              <a:rPr lang="en-US" sz="2400" dirty="0">
                <a:solidFill>
                  <a:schemeClr val="bg1"/>
                </a:solidFill>
              </a:rPr>
              <a:t> NESSUS vulnerability scan within the automation process</a:t>
            </a:r>
          </a:p>
          <a:p>
            <a:pPr marL="285750" indent="-285750">
              <a:buFont typeface="Arial" panose="020B0604020202020204" pitchFamily="34" charset="0"/>
              <a:buChar char="•"/>
            </a:pPr>
            <a:r>
              <a:rPr lang="en-US" sz="2400" dirty="0">
                <a:solidFill>
                  <a:schemeClr val="bg1"/>
                </a:solidFill>
              </a:rPr>
              <a:t>Windows based o/s may bring in a lot more exploit</a:t>
            </a:r>
          </a:p>
          <a:p>
            <a:pPr marL="285750" indent="-285750">
              <a:buFont typeface="Arial" panose="020B0604020202020204" pitchFamily="34" charset="0"/>
              <a:buChar char="•"/>
            </a:pPr>
            <a:r>
              <a:rPr lang="en-US" sz="2400" dirty="0">
                <a:solidFill>
                  <a:schemeClr val="bg1"/>
                </a:solidFill>
              </a:rPr>
              <a:t>Make the automation part of </a:t>
            </a:r>
            <a:r>
              <a:rPr lang="en-US" sz="2400" dirty="0" err="1">
                <a:solidFill>
                  <a:schemeClr val="bg1"/>
                </a:solidFill>
              </a:rPr>
              <a:t>metasploit</a:t>
            </a:r>
            <a:r>
              <a:rPr lang="en-US" sz="2400" dirty="0">
                <a:solidFill>
                  <a:schemeClr val="bg1"/>
                </a:solidFill>
              </a:rPr>
              <a:t> framework</a:t>
            </a:r>
          </a:p>
          <a:p>
            <a:pPr marL="285750" indent="-285750">
              <a:buFont typeface="Arial" panose="020B0604020202020204" pitchFamily="34" charset="0"/>
              <a:buChar char="•"/>
            </a:pPr>
            <a:r>
              <a:rPr lang="en-US" sz="2400" dirty="0">
                <a:solidFill>
                  <a:schemeClr val="bg1"/>
                </a:solidFill>
              </a:rPr>
              <a:t>Writing exploits require setting each target option, it may be possible to automate that process as well.</a:t>
            </a: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55447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Gagandeep sur</a:t>
            </a:r>
          </a:p>
          <a:p>
            <a:r>
              <a:rPr lang="en-US" dirty="0"/>
              <a:t>gks007@shsu.edu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45</a:t>
            </a:fld>
            <a:endParaRPr lang="en-US"/>
          </a:p>
        </p:txBody>
      </p:sp>
    </p:spTree>
    <p:extLst>
      <p:ext uri="{BB962C8B-B14F-4D97-AF65-F5344CB8AC3E}">
        <p14:creationId xmlns:p14="http://schemas.microsoft.com/office/powerpoint/2010/main" val="324779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FE1D-9D30-4CA3-9C17-7E6069758B40}"/>
              </a:ext>
            </a:extLst>
          </p:cNvPr>
          <p:cNvSpPr>
            <a:spLocks noGrp="1"/>
          </p:cNvSpPr>
          <p:nvPr>
            <p:ph type="title"/>
          </p:nvPr>
        </p:nvSpPr>
        <p:spPr/>
        <p:txBody>
          <a:bodyPr/>
          <a:lstStyle/>
          <a:p>
            <a:r>
              <a:rPr lang="en-US" dirty="0"/>
              <a:t>Trend in IoT Devices</a:t>
            </a:r>
          </a:p>
        </p:txBody>
      </p:sp>
      <p:sp>
        <p:nvSpPr>
          <p:cNvPr id="3" name="Content Placeholder 2">
            <a:extLst>
              <a:ext uri="{FF2B5EF4-FFF2-40B4-BE49-F238E27FC236}">
                <a16:creationId xmlns:a16="http://schemas.microsoft.com/office/drawing/2014/main" id="{29726E9A-DEFD-4F4F-A74E-D1EDB206CF1C}"/>
              </a:ext>
            </a:extLst>
          </p:cNvPr>
          <p:cNvSpPr>
            <a:spLocks noGrp="1"/>
          </p:cNvSpPr>
          <p:nvPr>
            <p:ph idx="1"/>
          </p:nvPr>
        </p:nvSpPr>
        <p:spPr>
          <a:xfrm>
            <a:off x="838200" y="1825625"/>
            <a:ext cx="3840126" cy="4351338"/>
          </a:xfrm>
        </p:spPr>
        <p:txBody>
          <a:bodyPr/>
          <a:lstStyle/>
          <a:p>
            <a:r>
              <a:rPr lang="en-US" dirty="0"/>
              <a:t>Number of IoT Devices has surpassed the number of humans on the planet</a:t>
            </a:r>
          </a:p>
          <a:p>
            <a:r>
              <a:rPr lang="en-US" dirty="0"/>
              <a:t>Industries:</a:t>
            </a:r>
          </a:p>
          <a:p>
            <a:pPr lvl="1"/>
            <a:r>
              <a:rPr lang="en-US" dirty="0"/>
              <a:t>Personal/Consumer</a:t>
            </a:r>
          </a:p>
          <a:p>
            <a:pPr lvl="1"/>
            <a:r>
              <a:rPr lang="en-US" dirty="0"/>
              <a:t>Healthcare</a:t>
            </a:r>
          </a:p>
          <a:p>
            <a:pPr lvl="1"/>
            <a:r>
              <a:rPr lang="en-US" dirty="0"/>
              <a:t>Automotive</a:t>
            </a:r>
          </a:p>
          <a:p>
            <a:pPr lvl="1"/>
            <a:r>
              <a:rPr lang="en-US" dirty="0"/>
              <a:t>Manufacturing</a:t>
            </a:r>
          </a:p>
          <a:p>
            <a:pPr lvl="1"/>
            <a:r>
              <a:rPr lang="en-US" dirty="0"/>
              <a:t>Etc.</a:t>
            </a:r>
          </a:p>
          <a:p>
            <a:endParaRPr lang="en-US" dirty="0"/>
          </a:p>
        </p:txBody>
      </p:sp>
      <p:pic>
        <p:nvPicPr>
          <p:cNvPr id="6" name="Picture 5">
            <a:extLst>
              <a:ext uri="{FF2B5EF4-FFF2-40B4-BE49-F238E27FC236}">
                <a16:creationId xmlns:a16="http://schemas.microsoft.com/office/drawing/2014/main" id="{DB7CD2B3-ED3E-4A97-B12B-5E5F66AA02FB}"/>
              </a:ext>
            </a:extLst>
          </p:cNvPr>
          <p:cNvPicPr>
            <a:picLocks noChangeAspect="1"/>
          </p:cNvPicPr>
          <p:nvPr/>
        </p:nvPicPr>
        <p:blipFill>
          <a:blip r:embed="rId2"/>
          <a:stretch>
            <a:fillRect/>
          </a:stretch>
        </p:blipFill>
        <p:spPr>
          <a:xfrm>
            <a:off x="5237630" y="1690688"/>
            <a:ext cx="6505587" cy="4098520"/>
          </a:xfrm>
          <a:prstGeom prst="rect">
            <a:avLst/>
          </a:prstGeom>
        </p:spPr>
      </p:pic>
      <p:sp>
        <p:nvSpPr>
          <p:cNvPr id="7" name="TextBox 6">
            <a:extLst>
              <a:ext uri="{FF2B5EF4-FFF2-40B4-BE49-F238E27FC236}">
                <a16:creationId xmlns:a16="http://schemas.microsoft.com/office/drawing/2014/main" id="{3EA2578F-7BEE-4ABD-ABA8-DDD19FF2A3B5}"/>
              </a:ext>
            </a:extLst>
          </p:cNvPr>
          <p:cNvSpPr txBox="1"/>
          <p:nvPr/>
        </p:nvSpPr>
        <p:spPr>
          <a:xfrm>
            <a:off x="5237630" y="5774957"/>
            <a:ext cx="2888744" cy="276999"/>
          </a:xfrm>
          <a:prstGeom prst="rect">
            <a:avLst/>
          </a:prstGeom>
          <a:noFill/>
        </p:spPr>
        <p:txBody>
          <a:bodyPr wrap="square" rtlCol="0">
            <a:spAutoFit/>
          </a:bodyPr>
          <a:lstStyle/>
          <a:p>
            <a:r>
              <a:rPr lang="en-US" sz="1200" i="1" dirty="0">
                <a:solidFill>
                  <a:schemeClr val="bg2">
                    <a:lumMod val="50000"/>
                  </a:schemeClr>
                </a:solidFill>
              </a:rPr>
              <a:t>Figure 1: Growth in IoT Devices</a:t>
            </a:r>
          </a:p>
        </p:txBody>
      </p:sp>
    </p:spTree>
    <p:extLst>
      <p:ext uri="{BB962C8B-B14F-4D97-AF65-F5344CB8AC3E}">
        <p14:creationId xmlns:p14="http://schemas.microsoft.com/office/powerpoint/2010/main" val="56213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5"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9"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sz="4800" dirty="0"/>
              <a:t>Security Issues</a:t>
            </a:r>
            <a:br>
              <a:rPr lang="en-US" sz="4800" dirty="0"/>
            </a:b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3594" b="3340"/>
          <a:stretch/>
        </p:blipFill>
        <p:spPr>
          <a:xfrm>
            <a:off x="20" y="1"/>
            <a:ext cx="406438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7182"/>
          <a:stretch/>
        </p:blipFill>
        <p:spPr>
          <a:xfrm>
            <a:off x="40638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b="6934"/>
          <a:stretch/>
        </p:blipFill>
        <p:spPr>
          <a:xfrm>
            <a:off x="81276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267325" y="4508500"/>
            <a:ext cx="6373813" cy="1562959"/>
          </a:xfrm>
        </p:spPr>
        <p:txBody>
          <a:bodyPr vert="horz" wrap="square" lIns="0" tIns="0" rIns="0" bIns="0" rtlCol="0" anchor="t">
            <a:noAutofit/>
          </a:bodyPr>
          <a:lstStyle/>
          <a:p>
            <a:pPr marL="0">
              <a:spcBef>
                <a:spcPct val="0"/>
              </a:spcBef>
              <a:buFont typeface="Arial" panose="020B0604020202020204" pitchFamily="34" charset="0"/>
              <a:buChar char="•"/>
            </a:pPr>
            <a:r>
              <a:rPr lang="en-US" sz="1800" dirty="0">
                <a:solidFill>
                  <a:schemeClr val="tx1"/>
                </a:solidFill>
                <a:latin typeface="+mj-lt"/>
                <a:ea typeface="+mj-ea"/>
                <a:cs typeface="+mj-cs"/>
              </a:rPr>
              <a:t>Many IOT devices are severely lacking in the security layer. Most lack basic security, and many utilize outdated firmware.</a:t>
            </a:r>
          </a:p>
          <a:p>
            <a:pPr marL="0">
              <a:spcBef>
                <a:spcPct val="0"/>
              </a:spcBef>
              <a:buFont typeface="Arial" panose="020B0604020202020204" pitchFamily="34" charset="0"/>
              <a:buChar char="•"/>
            </a:pPr>
            <a:r>
              <a:rPr lang="en-US" sz="1800" dirty="0">
                <a:solidFill>
                  <a:schemeClr val="tx1"/>
                </a:solidFill>
                <a:latin typeface="+mj-lt"/>
                <a:ea typeface="+mj-ea"/>
                <a:cs typeface="+mj-cs"/>
              </a:rPr>
              <a:t>Human Error (use of default usernames and passwords). Allows hackers to quickly and easily gain access to system.</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
        <p:nvSpPr>
          <p:cNvPr id="11" name="TextBox 10">
            <a:extLst>
              <a:ext uri="{FF2B5EF4-FFF2-40B4-BE49-F238E27FC236}">
                <a16:creationId xmlns:a16="http://schemas.microsoft.com/office/drawing/2014/main" id="{9483EB43-2922-499C-ACD0-B8CB9729DD06}"/>
              </a:ext>
            </a:extLst>
          </p:cNvPr>
          <p:cNvSpPr txBox="1"/>
          <p:nvPr/>
        </p:nvSpPr>
        <p:spPr>
          <a:xfrm>
            <a:off x="671253" y="650914"/>
            <a:ext cx="6097384" cy="369332"/>
          </a:xfrm>
          <a:prstGeom prst="rect">
            <a:avLst/>
          </a:prstGeom>
          <a:noFill/>
        </p:spPr>
        <p:txBody>
          <a:bodyPr wrap="square">
            <a:spAutoFit/>
          </a:bodyPr>
          <a:lstStyle/>
          <a:p>
            <a:pPr>
              <a:spcAft>
                <a:spcPts val="600"/>
              </a:spcAft>
            </a:pPr>
            <a:r>
              <a:rPr lang="en-US" b="0" i="0">
                <a:solidFill>
                  <a:srgbClr val="444444"/>
                </a:solidFill>
                <a:effectLst/>
                <a:latin typeface="Open Sans" panose="020B0606030504020204" pitchFamily="34" charset="0"/>
              </a:rPr>
              <a:t> </a:t>
            </a:r>
            <a:endParaRPr lang="en-US"/>
          </a:p>
        </p:txBody>
      </p:sp>
    </p:spTree>
    <p:extLst>
      <p:ext uri="{BB962C8B-B14F-4D97-AF65-F5344CB8AC3E}">
        <p14:creationId xmlns:p14="http://schemas.microsoft.com/office/powerpoint/2010/main" val="162385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10B9D-F274-47F1-B68D-61D34D8B58EF}"/>
              </a:ext>
            </a:extLst>
          </p:cNvPr>
          <p:cNvSpPr>
            <a:spLocks noGrp="1"/>
          </p:cNvSpPr>
          <p:nvPr>
            <p:ph type="title"/>
          </p:nvPr>
        </p:nvSpPr>
        <p:spPr>
          <a:xfrm>
            <a:off x="550863" y="775702"/>
            <a:ext cx="4535487" cy="4524961"/>
          </a:xfrm>
        </p:spPr>
        <p:txBody>
          <a:bodyPr anchor="ctr">
            <a:normAutofit/>
          </a:bodyPr>
          <a:lstStyle/>
          <a:p>
            <a:r>
              <a:rPr lang="en-US" sz="5400" dirty="0"/>
              <a:t>OWASP – Top 10 IoT Risks, Vulnerabilities</a:t>
            </a:r>
          </a:p>
        </p:txBody>
      </p:sp>
      <p:grpSp>
        <p:nvGrpSpPr>
          <p:cNvPr id="17" name="Group 11">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3" name="Freeform: Shape 12">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 name="Oval 15">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0" name="Freeform: Shape 19">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2" name="Oval 21">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9" name="Content Placeholder 3">
            <a:extLst>
              <a:ext uri="{FF2B5EF4-FFF2-40B4-BE49-F238E27FC236}">
                <a16:creationId xmlns:a16="http://schemas.microsoft.com/office/drawing/2014/main" id="{812A7FE8-1327-48D4-A7CC-322A396AC76D}"/>
              </a:ext>
            </a:extLst>
          </p:cNvPr>
          <p:cNvGraphicFramePr>
            <a:graphicFrameLocks noGrp="1"/>
          </p:cNvGraphicFramePr>
          <p:nvPr>
            <p:ph idx="1"/>
            <p:extLst>
              <p:ext uri="{D42A27DB-BD31-4B8C-83A1-F6EECF244321}">
                <p14:modId xmlns:p14="http://schemas.microsoft.com/office/powerpoint/2010/main" val="607066109"/>
              </p:ext>
            </p:extLst>
          </p:nvPr>
        </p:nvGraphicFramePr>
        <p:xfrm>
          <a:off x="5267325" y="775702"/>
          <a:ext cx="6373815" cy="5306601"/>
        </p:xfrm>
        <a:graphic>
          <a:graphicData uri="http://schemas.openxmlformats.org/drawingml/2006/table">
            <a:tbl>
              <a:tblPr firstRow="1" bandRow="1">
                <a:tableStyleId>{5C22544A-7EE6-4342-B048-85BDC9FD1C3A}</a:tableStyleId>
              </a:tblPr>
              <a:tblGrid>
                <a:gridCol w="1933413">
                  <a:extLst>
                    <a:ext uri="{9D8B030D-6E8A-4147-A177-3AD203B41FA5}">
                      <a16:colId xmlns:a16="http://schemas.microsoft.com/office/drawing/2014/main" val="656464206"/>
                    </a:ext>
                  </a:extLst>
                </a:gridCol>
                <a:gridCol w="4440402">
                  <a:extLst>
                    <a:ext uri="{9D8B030D-6E8A-4147-A177-3AD203B41FA5}">
                      <a16:colId xmlns:a16="http://schemas.microsoft.com/office/drawing/2014/main" val="883789914"/>
                    </a:ext>
                  </a:extLst>
                </a:gridCol>
              </a:tblGrid>
              <a:tr h="276180">
                <a:tc>
                  <a:txBody>
                    <a:bodyPr/>
                    <a:lstStyle/>
                    <a:p>
                      <a:r>
                        <a:rPr lang="en-US" sz="1100"/>
                        <a:t>Vulnerability/Risk</a:t>
                      </a:r>
                    </a:p>
                  </a:txBody>
                  <a:tcPr marL="73977" marR="73977" marT="36988" marB="36988"/>
                </a:tc>
                <a:tc>
                  <a:txBody>
                    <a:bodyPr/>
                    <a:lstStyle/>
                    <a:p>
                      <a:r>
                        <a:rPr lang="en-US" sz="1100"/>
                        <a:t>Description</a:t>
                      </a:r>
                    </a:p>
                  </a:txBody>
                  <a:tcPr marL="73977" marR="73977" marT="36988" marB="36988"/>
                </a:tc>
                <a:extLst>
                  <a:ext uri="{0D108BD9-81ED-4DB2-BD59-A6C34878D82A}">
                    <a16:rowId xmlns:a16="http://schemas.microsoft.com/office/drawing/2014/main" val="3749361767"/>
                  </a:ext>
                </a:extLst>
              </a:tr>
              <a:tr h="399475">
                <a:tc>
                  <a:txBody>
                    <a:bodyPr/>
                    <a:lstStyle/>
                    <a:p>
                      <a:pPr marL="0" indent="0">
                        <a:buNone/>
                      </a:pPr>
                      <a:r>
                        <a:rPr lang="en-US" sz="1000"/>
                        <a:t>1. Weak, Guessable, Hardcoded Passwords</a:t>
                      </a:r>
                    </a:p>
                  </a:txBody>
                  <a:tcPr marL="73977" marR="73977" marT="36988" marB="36988"/>
                </a:tc>
                <a:tc>
                  <a:txBody>
                    <a:bodyPr/>
                    <a:lstStyle/>
                    <a:p>
                      <a:r>
                        <a:rPr lang="en-US" sz="1000"/>
                        <a:t>Using easily brute-forced, publicly available, or unchangeable credentials</a:t>
                      </a:r>
                    </a:p>
                  </a:txBody>
                  <a:tcPr marL="73977" marR="73977" marT="36988" marB="36988"/>
                </a:tc>
                <a:extLst>
                  <a:ext uri="{0D108BD9-81ED-4DB2-BD59-A6C34878D82A}">
                    <a16:rowId xmlns:a16="http://schemas.microsoft.com/office/drawing/2014/main" val="193000190"/>
                  </a:ext>
                </a:extLst>
              </a:tr>
              <a:tr h="547428">
                <a:tc>
                  <a:txBody>
                    <a:bodyPr/>
                    <a:lstStyle/>
                    <a:p>
                      <a:r>
                        <a:rPr lang="en-US" sz="1000"/>
                        <a:t>2. Insecure Network Services</a:t>
                      </a:r>
                    </a:p>
                  </a:txBody>
                  <a:tcPr marL="73977" marR="73977" marT="36988" marB="36988"/>
                </a:tc>
                <a:tc>
                  <a:txBody>
                    <a:bodyPr/>
                    <a:lstStyle/>
                    <a:p>
                      <a:r>
                        <a:rPr lang="en-US" sz="1000"/>
                        <a:t>Unneeded or insecure network services running on the device itself, especially those exposed to the internet, compromise the C.I.A. of information or allow unauthorized remote control</a:t>
                      </a:r>
                    </a:p>
                  </a:txBody>
                  <a:tcPr marL="73977" marR="73977" marT="36988" marB="36988"/>
                </a:tc>
                <a:extLst>
                  <a:ext uri="{0D108BD9-81ED-4DB2-BD59-A6C34878D82A}">
                    <a16:rowId xmlns:a16="http://schemas.microsoft.com/office/drawing/2014/main" val="1378374869"/>
                  </a:ext>
                </a:extLst>
              </a:tr>
              <a:tr h="547428">
                <a:tc>
                  <a:txBody>
                    <a:bodyPr/>
                    <a:lstStyle/>
                    <a:p>
                      <a:r>
                        <a:rPr lang="en-US" sz="1000"/>
                        <a:t>3. Insecure Ecosystem Interfaces</a:t>
                      </a:r>
                    </a:p>
                  </a:txBody>
                  <a:tcPr marL="73977" marR="73977" marT="36988" marB="36988"/>
                </a:tc>
                <a:tc>
                  <a:txBody>
                    <a:bodyPr/>
                    <a:lstStyle/>
                    <a:p>
                      <a:r>
                        <a:rPr lang="en-US" sz="1000"/>
                        <a:t>Insecure web, backend API, cloud, or mobile interfaces in the ecosystem outside of the device that allows compromise of the device or its related components.</a:t>
                      </a:r>
                    </a:p>
                  </a:txBody>
                  <a:tcPr marL="73977" marR="73977" marT="36988" marB="36988"/>
                </a:tc>
                <a:extLst>
                  <a:ext uri="{0D108BD9-81ED-4DB2-BD59-A6C34878D82A}">
                    <a16:rowId xmlns:a16="http://schemas.microsoft.com/office/drawing/2014/main" val="2080651197"/>
                  </a:ext>
                </a:extLst>
              </a:tr>
              <a:tr h="547428">
                <a:tc>
                  <a:txBody>
                    <a:bodyPr/>
                    <a:lstStyle/>
                    <a:p>
                      <a:r>
                        <a:rPr lang="en-US" sz="1000"/>
                        <a:t>4. Lack of Secure Update Mechanism</a:t>
                      </a:r>
                    </a:p>
                  </a:txBody>
                  <a:tcPr marL="73977" marR="73977" marT="36988" marB="36988"/>
                </a:tc>
                <a:tc>
                  <a:txBody>
                    <a:bodyPr/>
                    <a:lstStyle/>
                    <a:p>
                      <a:r>
                        <a:rPr lang="en-US" sz="1000"/>
                        <a:t>Lack of ability to securely update the device. Examples include lack of firmware validation on device, lack of secure delivery (plaintext transmission), lack of anti-rollback mechanisms</a:t>
                      </a:r>
                    </a:p>
                  </a:txBody>
                  <a:tcPr marL="73977" marR="73977" marT="36988" marB="36988"/>
                </a:tc>
                <a:extLst>
                  <a:ext uri="{0D108BD9-81ED-4DB2-BD59-A6C34878D82A}">
                    <a16:rowId xmlns:a16="http://schemas.microsoft.com/office/drawing/2014/main" val="840855968"/>
                  </a:ext>
                </a:extLst>
              </a:tr>
              <a:tr h="547428">
                <a:tc>
                  <a:txBody>
                    <a:bodyPr/>
                    <a:lstStyle/>
                    <a:p>
                      <a:r>
                        <a:rPr lang="en-US" sz="1000"/>
                        <a:t>5. Use of Insecure or Outdated Components</a:t>
                      </a:r>
                    </a:p>
                  </a:txBody>
                  <a:tcPr marL="73977" marR="73977" marT="36988" marB="36988"/>
                </a:tc>
                <a:tc>
                  <a:txBody>
                    <a:bodyPr/>
                    <a:lstStyle/>
                    <a:p>
                      <a:r>
                        <a:rPr lang="en-US" sz="1000"/>
                        <a:t>Using deprecated or insecure software components/libraries that could allow the device to be compromised. Includes insecure customization of OS platforms, using third-party software, etc.</a:t>
                      </a:r>
                    </a:p>
                  </a:txBody>
                  <a:tcPr marL="73977" marR="73977" marT="36988" marB="36988"/>
                </a:tc>
                <a:extLst>
                  <a:ext uri="{0D108BD9-81ED-4DB2-BD59-A6C34878D82A}">
                    <a16:rowId xmlns:a16="http://schemas.microsoft.com/office/drawing/2014/main" val="1982177707"/>
                  </a:ext>
                </a:extLst>
              </a:tr>
              <a:tr h="399475">
                <a:tc>
                  <a:txBody>
                    <a:bodyPr/>
                    <a:lstStyle/>
                    <a:p>
                      <a:r>
                        <a:rPr lang="en-US" sz="1000"/>
                        <a:t>6. Insufficient Privacy Protection</a:t>
                      </a:r>
                    </a:p>
                  </a:txBody>
                  <a:tcPr marL="73977" marR="73977" marT="36988" marB="36988"/>
                </a:tc>
                <a:tc>
                  <a:txBody>
                    <a:bodyPr/>
                    <a:lstStyle/>
                    <a:p>
                      <a:r>
                        <a:rPr lang="en-US" sz="1000"/>
                        <a:t>User’s personal information is stored on the device and is used insecurely or without permission</a:t>
                      </a:r>
                    </a:p>
                  </a:txBody>
                  <a:tcPr marL="73977" marR="73977" marT="36988" marB="36988"/>
                </a:tc>
                <a:extLst>
                  <a:ext uri="{0D108BD9-81ED-4DB2-BD59-A6C34878D82A}">
                    <a16:rowId xmlns:a16="http://schemas.microsoft.com/office/drawing/2014/main" val="3334418529"/>
                  </a:ext>
                </a:extLst>
              </a:tr>
              <a:tr h="399475">
                <a:tc>
                  <a:txBody>
                    <a:bodyPr/>
                    <a:lstStyle/>
                    <a:p>
                      <a:r>
                        <a:rPr lang="en-US" sz="1000"/>
                        <a:t>7. Insecure Data Transfer and Storage</a:t>
                      </a:r>
                    </a:p>
                  </a:txBody>
                  <a:tcPr marL="73977" marR="73977" marT="36988" marB="36988"/>
                </a:tc>
                <a:tc>
                  <a:txBody>
                    <a:bodyPr/>
                    <a:lstStyle/>
                    <a:p>
                      <a:r>
                        <a:rPr lang="en-US" sz="1000"/>
                        <a:t>Lack of encryption or access control of sensitive data anywhere within the ecosystem, including at rest, in transit, or during processing</a:t>
                      </a:r>
                    </a:p>
                  </a:txBody>
                  <a:tcPr marL="73977" marR="73977" marT="36988" marB="36988"/>
                </a:tc>
                <a:extLst>
                  <a:ext uri="{0D108BD9-81ED-4DB2-BD59-A6C34878D82A}">
                    <a16:rowId xmlns:a16="http://schemas.microsoft.com/office/drawing/2014/main" val="1026371715"/>
                  </a:ext>
                </a:extLst>
              </a:tr>
              <a:tr h="547428">
                <a:tc>
                  <a:txBody>
                    <a:bodyPr/>
                    <a:lstStyle/>
                    <a:p>
                      <a:r>
                        <a:rPr lang="en-US" sz="1000"/>
                        <a:t>8. Lack of Device Management</a:t>
                      </a:r>
                    </a:p>
                  </a:txBody>
                  <a:tcPr marL="73977" marR="73977" marT="36988" marB="36988"/>
                </a:tc>
                <a:tc>
                  <a:txBody>
                    <a:bodyPr/>
                    <a:lstStyle/>
                    <a:p>
                      <a:r>
                        <a:rPr lang="en-US" sz="1000"/>
                        <a:t>Lack of security support on devices deployed within production, including asset management, update management, secure decommissioning, systems monitoring, and response capabilities</a:t>
                      </a:r>
                    </a:p>
                  </a:txBody>
                  <a:tcPr marL="73977" marR="73977" marT="36988" marB="36988"/>
                </a:tc>
                <a:extLst>
                  <a:ext uri="{0D108BD9-81ED-4DB2-BD59-A6C34878D82A}">
                    <a16:rowId xmlns:a16="http://schemas.microsoft.com/office/drawing/2014/main" val="39542864"/>
                  </a:ext>
                </a:extLst>
              </a:tr>
              <a:tr h="547428">
                <a:tc>
                  <a:txBody>
                    <a:bodyPr/>
                    <a:lstStyle/>
                    <a:p>
                      <a:r>
                        <a:rPr lang="en-US" sz="1000"/>
                        <a:t>9. Insecure Default Settings</a:t>
                      </a:r>
                    </a:p>
                  </a:txBody>
                  <a:tcPr marL="73977" marR="73977" marT="36988" marB="36988"/>
                </a:tc>
                <a:tc>
                  <a:txBody>
                    <a:bodyPr/>
                    <a:lstStyle/>
                    <a:p>
                      <a:r>
                        <a:rPr lang="en-US" sz="1000"/>
                        <a:t>Devices or systems shipped with insecure default settings or lack the ability to make the system more secure by restricting operators from modifying configurations</a:t>
                      </a:r>
                    </a:p>
                  </a:txBody>
                  <a:tcPr marL="73977" marR="73977" marT="36988" marB="36988"/>
                </a:tc>
                <a:extLst>
                  <a:ext uri="{0D108BD9-81ED-4DB2-BD59-A6C34878D82A}">
                    <a16:rowId xmlns:a16="http://schemas.microsoft.com/office/drawing/2014/main" val="3929162325"/>
                  </a:ext>
                </a:extLst>
              </a:tr>
              <a:tr h="547428">
                <a:tc>
                  <a:txBody>
                    <a:bodyPr/>
                    <a:lstStyle/>
                    <a:p>
                      <a:r>
                        <a:rPr lang="en-US" sz="1000"/>
                        <a:t>10. Lack of Physical Hardening</a:t>
                      </a:r>
                    </a:p>
                  </a:txBody>
                  <a:tcPr marL="73977" marR="73977" marT="36988" marB="36988"/>
                </a:tc>
                <a:tc>
                  <a:txBody>
                    <a:bodyPr/>
                    <a:lstStyle/>
                    <a:p>
                      <a:r>
                        <a:rPr lang="en-US" sz="1000"/>
                        <a:t>Lack of physical hardening measures, allowing potential attackers to gain sensitive information that can help in future remote attacks or take local control of the device</a:t>
                      </a:r>
                    </a:p>
                  </a:txBody>
                  <a:tcPr marL="73977" marR="73977" marT="36988" marB="36988"/>
                </a:tc>
                <a:extLst>
                  <a:ext uri="{0D108BD9-81ED-4DB2-BD59-A6C34878D82A}">
                    <a16:rowId xmlns:a16="http://schemas.microsoft.com/office/drawing/2014/main" val="3321071751"/>
                  </a:ext>
                </a:extLst>
              </a:tr>
            </a:tbl>
          </a:graphicData>
        </a:graphic>
      </p:graphicFrame>
    </p:spTree>
    <p:extLst>
      <p:ext uri="{BB962C8B-B14F-4D97-AF65-F5344CB8AC3E}">
        <p14:creationId xmlns:p14="http://schemas.microsoft.com/office/powerpoint/2010/main" val="66940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0" name="Freeform: Shape 10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Oval 1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Oval 1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Freeform: Shape 1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15" name="Rectangle 1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96F61C3-75EA-464E-ABF5-0C4707C1D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347" y="58998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5437186" cy="1146119"/>
          </a:xfrm>
        </p:spPr>
        <p:txBody>
          <a:bodyPr vert="horz" wrap="square" lIns="0" tIns="0" rIns="0" bIns="0" rtlCol="0" anchor="b" anchorCtr="0">
            <a:normAutofit/>
          </a:bodyPr>
          <a:lstStyle/>
          <a:p>
            <a:pPr marL="0" marR="0" indent="0" fontAlgn="auto">
              <a:spcAft>
                <a:spcPts val="0"/>
              </a:spcAft>
              <a:buClrTx/>
              <a:buSzTx/>
              <a:tabLst/>
              <a:defRPr/>
            </a:pPr>
            <a:r>
              <a:rPr lang="en-US" sz="4000" dirty="0"/>
              <a:t>Attack Surfaces</a:t>
            </a:r>
            <a:r>
              <a:rPr kumimoji="0" lang="en-US" sz="4000" b="0" i="0" u="none" strike="noStrike" cap="none" spc="0" normalizeH="0" baseline="0" noProof="0" dirty="0">
                <a:ln>
                  <a:noFill/>
                </a:ln>
                <a:effectLst/>
                <a:uLnTx/>
                <a:uFillTx/>
              </a:rPr>
              <a:t>:</a:t>
            </a:r>
            <a:br>
              <a:rPr kumimoji="0" lang="en-US" sz="4000" b="0" i="0" u="none" strike="noStrike" cap="none" spc="0" normalizeH="0" baseline="0" noProof="0" dirty="0">
                <a:ln>
                  <a:noFill/>
                </a:ln>
                <a:effectLst/>
                <a:uLnTx/>
                <a:uFillTx/>
              </a:rPr>
            </a:br>
            <a:endParaRPr kumimoji="0" lang="en-US" sz="4000" b="0" i="0" u="none" strike="noStrike" cap="none" spc="0" normalizeH="0" baseline="0" noProof="0" dirty="0">
              <a:ln>
                <a:noFill/>
              </a:ln>
              <a:effectLst/>
              <a:uLnTx/>
              <a:uFillTx/>
            </a:endParaRPr>
          </a:p>
        </p:txBody>
      </p:sp>
      <p:grpSp>
        <p:nvGrpSpPr>
          <p:cNvPr id="119" name="Group 118">
            <a:extLst>
              <a:ext uri="{FF2B5EF4-FFF2-40B4-BE49-F238E27FC236}">
                <a16:creationId xmlns:a16="http://schemas.microsoft.com/office/drawing/2014/main" id="{76E46CD1-A3BF-4D9E-8B22-6357740E2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79045" y="5111497"/>
            <a:ext cx="1980001" cy="1363916"/>
            <a:chOff x="4879602" y="3781429"/>
            <a:chExt cx="1980001" cy="1363916"/>
          </a:xfrm>
        </p:grpSpPr>
        <p:sp>
          <p:nvSpPr>
            <p:cNvPr id="120" name="Freeform: Shape 119">
              <a:extLst>
                <a:ext uri="{FF2B5EF4-FFF2-40B4-BE49-F238E27FC236}">
                  <a16:creationId xmlns:a16="http://schemas.microsoft.com/office/drawing/2014/main" id="{0083AAEC-FEEB-4E1D-AF58-8B1363BDEC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65DFDBF6-2CDB-4738-82A1-5262689031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Oval 121">
              <a:extLst>
                <a:ext uri="{FF2B5EF4-FFF2-40B4-BE49-F238E27FC236}">
                  <a16:creationId xmlns:a16="http://schemas.microsoft.com/office/drawing/2014/main" id="{21FEBD2F-7901-4A63-A548-E6D1A7BA2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 name="Oval 122">
              <a:extLst>
                <a:ext uri="{FF2B5EF4-FFF2-40B4-BE49-F238E27FC236}">
                  <a16:creationId xmlns:a16="http://schemas.microsoft.com/office/drawing/2014/main" id="{A50EE632-28B6-4966-8570-D5EA8ED1E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04994" y="1329958"/>
            <a:ext cx="6910283" cy="4610456"/>
          </a:xfrm>
        </p:spPr>
        <p:txBody>
          <a:bodyPr vert="horz" wrap="square" lIns="0" tIns="0" rIns="0" bIns="0" rtlCol="0" anchor="t">
            <a:normAutofit/>
          </a:bodyPr>
          <a:lstStyle/>
          <a:p>
            <a:pPr marL="0" marR="0" lvl="0" indent="0" fontAlgn="auto">
              <a:spcBef>
                <a:spcPct val="0"/>
              </a:spcBef>
              <a:buClrTx/>
              <a:buSzTx/>
              <a:tabLst/>
              <a:defRPr/>
            </a:pPr>
            <a:endParaRPr lang="en-US" dirty="0"/>
          </a:p>
          <a:p>
            <a:pPr marL="0" marR="0" lvl="0" indent="0" fontAlgn="auto">
              <a:spcBef>
                <a:spcPct val="0"/>
              </a:spcBef>
              <a:buClrTx/>
              <a:buSzTx/>
              <a:tabLst/>
              <a:defRPr/>
            </a:pP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endParaRPr lang="en-US" dirty="0">
              <a:solidFill>
                <a:schemeClr val="tx1">
                  <a:alpha val="80000"/>
                </a:schemeClr>
              </a:solidFill>
            </a:endParaRPr>
          </a:p>
        </p:txBody>
      </p:sp>
      <p:pic>
        <p:nvPicPr>
          <p:cNvPr id="7" name="Picture 6">
            <a:extLst>
              <a:ext uri="{FF2B5EF4-FFF2-40B4-BE49-F238E27FC236}">
                <a16:creationId xmlns:a16="http://schemas.microsoft.com/office/drawing/2014/main" id="{0E3015D2-1F90-4D86-9869-84C4265ECD5F}"/>
              </a:ext>
            </a:extLst>
          </p:cNvPr>
          <p:cNvPicPr>
            <a:picLocks noChangeAspect="1"/>
          </p:cNvPicPr>
          <p:nvPr/>
        </p:nvPicPr>
        <p:blipFill>
          <a:blip r:embed="rId2"/>
          <a:stretch>
            <a:fillRect/>
          </a:stretch>
        </p:blipFill>
        <p:spPr>
          <a:xfrm>
            <a:off x="713859" y="1578888"/>
            <a:ext cx="7006412" cy="3787931"/>
          </a:xfrm>
          <a:prstGeom prst="rect">
            <a:avLst/>
          </a:prstGeom>
        </p:spPr>
      </p:pic>
    </p:spTree>
    <p:extLst>
      <p:ext uri="{BB962C8B-B14F-4D97-AF65-F5344CB8AC3E}">
        <p14:creationId xmlns:p14="http://schemas.microsoft.com/office/powerpoint/2010/main" val="256936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7" name="Freeform: Shape 7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Oval 7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Freeform: Shape 7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82" name="Rectangle 8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dirty="0"/>
              <a:t>What is IOT Penetration Testing?</a:t>
            </a:r>
            <a:br>
              <a:rPr lang="en-US" dirty="0"/>
            </a:br>
            <a:endParaRPr lang="en-US" dirty="0"/>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r="4" b="206"/>
          <a:stretch/>
        </p:blipFill>
        <p:spPr>
          <a:xfrm>
            <a:off x="553403" y="881263"/>
            <a:ext cx="5092062" cy="5095473"/>
          </a:xfrm>
          <a:custGeom>
            <a:avLst/>
            <a:gdLst/>
            <a:ahLst/>
            <a:cxnLst/>
            <a:rect l="l" t="t" r="r" b="b"/>
            <a:pathLst>
              <a:path w="5092062" h="5759450">
                <a:moveTo>
                  <a:pt x="0" y="0"/>
                </a:moveTo>
                <a:lnTo>
                  <a:pt x="5092062" y="0"/>
                </a:lnTo>
                <a:lnTo>
                  <a:pt x="5092062" y="5759450"/>
                </a:lnTo>
                <a:lnTo>
                  <a:pt x="0" y="5759450"/>
                </a:lnTo>
                <a:close/>
              </a:path>
            </a:pathLst>
          </a:custGeom>
        </p:spPr>
      </p:pic>
      <p:sp>
        <p:nvSpPr>
          <p:cNvPr id="7" name="Content Placeholder 6">
            <a:extLst>
              <a:ext uri="{FF2B5EF4-FFF2-40B4-BE49-F238E27FC236}">
                <a16:creationId xmlns:a16="http://schemas.microsoft.com/office/drawing/2014/main" id="{748FF3E5-3D7C-462C-9F56-7CC23B99B338}"/>
              </a:ext>
            </a:extLst>
          </p:cNvPr>
          <p:cNvSpPr>
            <a:spLocks noGrp="1"/>
          </p:cNvSpPr>
          <p:nvPr>
            <p:ph idx="1"/>
          </p:nvPr>
        </p:nvSpPr>
        <p:spPr>
          <a:xfrm>
            <a:off x="6201410" y="2677306"/>
            <a:ext cx="5437187" cy="3415519"/>
          </a:xfrm>
        </p:spPr>
        <p:txBody>
          <a:bodyPr vert="horz" wrap="square" lIns="0" tIns="0" rIns="0" bIns="0" rtlCol="0" anchor="t">
            <a:normAutofit/>
          </a:bodyPr>
          <a:lstStyle/>
          <a:p>
            <a:pPr marL="285750" marR="0" lvl="0" fontAlgn="auto">
              <a:lnSpc>
                <a:spcPct val="100000"/>
              </a:lnSpc>
              <a:spcBef>
                <a:spcPts val="0"/>
              </a:spcBef>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With the increasing risk of vulnerabilities resulting from these poor security devices, penetration testing is required for testing of your IoT system and provide instructions to enhance the security of the system.</a:t>
            </a:r>
          </a:p>
          <a:p>
            <a:pPr marL="285750" marR="0" lvl="0" fontAlgn="auto">
              <a:lnSpc>
                <a:spcPct val="100000"/>
              </a:lnSpc>
              <a:spcBef>
                <a:spcPts val="0"/>
              </a:spcBef>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endParaRPr>
          </a:p>
          <a:p>
            <a:pPr marL="285750" marR="0" lvl="0" fontAlgn="auto">
              <a:lnSpc>
                <a:spcPct val="100000"/>
              </a:lnSpc>
              <a:spcBef>
                <a:spcPts val="0"/>
              </a:spcBef>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Penetration testing is a process to identify vulnerabilities by evaluating the system or network with various malicious techniques.[3]</a:t>
            </a:r>
          </a:p>
          <a:p>
            <a:pPr marL="0" marR="0" lvl="0" fontAlgn="auto">
              <a:lnSpc>
                <a:spcPct val="100000"/>
              </a:lnSpc>
              <a:spcBef>
                <a:spcPts val="0"/>
              </a:spcBef>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endParaRPr>
          </a:p>
          <a:p>
            <a:pPr marL="285750" marR="0" lvl="0" fontAlgn="auto">
              <a:lnSpc>
                <a:spcPct val="100000"/>
              </a:lnSpc>
              <a:spcBef>
                <a:spcPts val="0"/>
              </a:spcBef>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An IoT penetration test is the assessment and exploitation of various components present in an IoT device solution to help make the device more secure.</a:t>
            </a:r>
          </a:p>
          <a:p>
            <a:pPr marL="0" marR="0" lvl="0" fontAlgn="auto">
              <a:lnSpc>
                <a:spcPct val="100000"/>
              </a:lnSpc>
              <a:spcBef>
                <a:spcPts val="0"/>
              </a:spcBef>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endParaRPr>
          </a:p>
          <a:p>
            <a:pPr>
              <a:lnSpc>
                <a:spcPct val="100000"/>
              </a:lnSpc>
              <a:buFont typeface="Arial" panose="020B0604020202020204" pitchFamily="34" charset="0"/>
              <a:buChar char="•"/>
            </a:pPr>
            <a:endParaRPr lang="en-US" sz="1400"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11" name="TextBox 10">
            <a:extLst>
              <a:ext uri="{FF2B5EF4-FFF2-40B4-BE49-F238E27FC236}">
                <a16:creationId xmlns:a16="http://schemas.microsoft.com/office/drawing/2014/main" id="{9483EB43-2922-499C-ACD0-B8CB9729DD06}"/>
              </a:ext>
            </a:extLst>
          </p:cNvPr>
          <p:cNvSpPr txBox="1"/>
          <p:nvPr/>
        </p:nvSpPr>
        <p:spPr>
          <a:xfrm>
            <a:off x="671253" y="650914"/>
            <a:ext cx="6097384" cy="369332"/>
          </a:xfrm>
          <a:prstGeom prst="rect">
            <a:avLst/>
          </a:prstGeom>
          <a:noFill/>
        </p:spPr>
        <p:txBody>
          <a:bodyPr wrap="square">
            <a:spAutoFit/>
          </a:bodyPr>
          <a:lstStyle/>
          <a:p>
            <a:pPr>
              <a:spcAft>
                <a:spcPts val="600"/>
              </a:spcAft>
            </a:pPr>
            <a:r>
              <a:rPr lang="en-US" b="0" i="0">
                <a:solidFill>
                  <a:srgbClr val="444444"/>
                </a:solidFill>
                <a:effectLst/>
                <a:latin typeface="Open Sans" panose="020B0606030504020204" pitchFamily="34" charset="0"/>
              </a:rPr>
              <a:t> </a:t>
            </a:r>
            <a:endParaRPr lang="en-US"/>
          </a:p>
        </p:txBody>
      </p:sp>
    </p:spTree>
    <p:extLst>
      <p:ext uri="{BB962C8B-B14F-4D97-AF65-F5344CB8AC3E}">
        <p14:creationId xmlns:p14="http://schemas.microsoft.com/office/powerpoint/2010/main" val="327999077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8882</TotalTime>
  <Words>5031</Words>
  <Application>Microsoft Office PowerPoint</Application>
  <PresentationFormat>Widescreen</PresentationFormat>
  <Paragraphs>520</Paragraphs>
  <Slides>45</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Abadi</vt:lpstr>
      <vt:lpstr>-apple-system</vt:lpstr>
      <vt:lpstr>Arial</vt:lpstr>
      <vt:lpstr>Calibri</vt:lpstr>
      <vt:lpstr>Gill Sans MT</vt:lpstr>
      <vt:lpstr>Open Sans</vt:lpstr>
      <vt:lpstr>raleway</vt:lpstr>
      <vt:lpstr>Slabo 27px</vt:lpstr>
      <vt:lpstr>Times New Roman</vt:lpstr>
      <vt:lpstr>Walbaum Display</vt:lpstr>
      <vt:lpstr>Wingdings</vt:lpstr>
      <vt:lpstr>Wingdings 3</vt:lpstr>
      <vt:lpstr>3DFloatVTI</vt:lpstr>
      <vt:lpstr>Internet of Things(IOT) penetration testing</vt:lpstr>
      <vt:lpstr>Agenda</vt:lpstr>
      <vt:lpstr>What Are IoT Devices?</vt:lpstr>
      <vt:lpstr>Building an IOT Device with camera </vt:lpstr>
      <vt:lpstr>Trend in IoT Devices</vt:lpstr>
      <vt:lpstr>Security Issues </vt:lpstr>
      <vt:lpstr>OWASP – Top 10 IoT Risks, Vulnerabilities</vt:lpstr>
      <vt:lpstr>Attack Surfaces: </vt:lpstr>
      <vt:lpstr>What is IOT Penetration Testing? </vt:lpstr>
      <vt:lpstr>What is the Metasploit Framework</vt:lpstr>
      <vt:lpstr>Proposed Methodology: </vt:lpstr>
      <vt:lpstr>Penetration Testing Key terms </vt:lpstr>
      <vt:lpstr>Proposed Methodology: </vt:lpstr>
      <vt:lpstr>Penetration Testing Process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Automate manual process</vt:lpstr>
      <vt:lpstr>Joining Nessus and NMAP</vt:lpstr>
      <vt:lpstr>Auto exploitation</vt:lpstr>
      <vt:lpstr>Auto exploit using Bash Scripts </vt:lpstr>
      <vt:lpstr>One step auto exploitation </vt:lpstr>
      <vt:lpstr>Using nessus vulnerabilities for ssh exploits  </vt:lpstr>
      <vt:lpstr>Using nessus vulnerabilities for ssh exploits  </vt:lpstr>
      <vt:lpstr>Advantages of automation Key findings</vt:lpstr>
      <vt:lpstr>Defensive Security Measures – IoT</vt:lpstr>
      <vt:lpstr>Defensive Security Measures – IoT (Cont.)</vt:lpstr>
      <vt:lpstr>Challenges </vt:lpstr>
      <vt:lpstr>Further studies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Device Penetration testing using Metasploit Framework</dc:title>
  <dc:creator>Gagan Sur</dc:creator>
  <cp:lastModifiedBy>Gagan Sur</cp:lastModifiedBy>
  <cp:revision>59</cp:revision>
  <dcterms:created xsi:type="dcterms:W3CDTF">2022-04-08T15:35:57Z</dcterms:created>
  <dcterms:modified xsi:type="dcterms:W3CDTF">2022-04-23T19:22:19Z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